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28"/>
  </p:notesMasterIdLst>
  <p:sldIdLst>
    <p:sldId id="278" r:id="rId3"/>
    <p:sldId id="256" r:id="rId4"/>
    <p:sldId id="257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9" r:id="rId18"/>
    <p:sldId id="280" r:id="rId19"/>
    <p:sldId id="258" r:id="rId20"/>
    <p:sldId id="271" r:id="rId21"/>
    <p:sldId id="272" r:id="rId22"/>
    <p:sldId id="273" r:id="rId23"/>
    <p:sldId id="281" r:id="rId24"/>
    <p:sldId id="282" r:id="rId25"/>
    <p:sldId id="283" r:id="rId26"/>
    <p:sldId id="284" r:id="rId27"/>
  </p:sldIdLst>
  <p:sldSz cx="9144000" cy="6858000" type="screen4x3"/>
  <p:notesSz cx="7099300" cy="10234613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CC"/>
    <a:srgbClr val="0000FF"/>
    <a:srgbClr val="003300"/>
    <a:srgbClr val="99FF99"/>
    <a:srgbClr val="99CCFF"/>
    <a:srgbClr val="9933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417" autoAdjust="0"/>
    <p:restoredTop sz="94676" autoAdjust="0"/>
  </p:normalViewPr>
  <p:slideViewPr>
    <p:cSldViewPr>
      <p:cViewPr>
        <p:scale>
          <a:sx n="100" d="100"/>
          <a:sy n="100" d="100"/>
        </p:scale>
        <p:origin x="-50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038A71BF-ED8E-4618-9C4A-69B85E8F5507}" type="datetimeFigureOut">
              <a:rPr lang="es-ES" smtClean="0"/>
              <a:t>20/11/2014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8" tIns="49524" rIns="99048" bIns="49524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F74B21C3-C761-4724-A989-B4F8B176586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384101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/>
          <p:cNvSpPr>
            <a:spLocks noGrp="1" noChangeArrowheads="1"/>
          </p:cNvSpPr>
          <p:nvPr>
            <p:ph type="dt" sz="quarter" idx="4294967295"/>
          </p:nvPr>
        </p:nvSpPr>
        <p:spPr bwMode="auto">
          <a:xfrm>
            <a:off x="4006851" y="6351"/>
            <a:ext cx="3076575" cy="511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877" indent="-285722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2888" indent="-228578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043" indent="-228578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198" indent="-228578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353" indent="-22857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509" indent="-22857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8664" indent="-22857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5819" indent="-22857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es-ES">
                <a:solidFill>
                  <a:prstClr val="black"/>
                </a:solidFill>
              </a:rPr>
              <a:t>2009/2010</a:t>
            </a:r>
          </a:p>
        </p:txBody>
      </p:sp>
      <p:sp>
        <p:nvSpPr>
          <p:cNvPr id="16387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723439"/>
            <a:ext cx="3076575" cy="511175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877" indent="-285722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2888" indent="-228578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043" indent="-228578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198" indent="-228578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353" indent="-228578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509" indent="-228578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8664" indent="-228578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5819" indent="-228578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 eaLnBrk="1" hangingPunct="1">
              <a:defRPr/>
            </a:pPr>
            <a:r>
              <a:rPr lang="es-ES" sz="1200">
                <a:solidFill>
                  <a:prstClr val="black"/>
                </a:solidFill>
              </a:rPr>
              <a:t>Nombre Autor</a:t>
            </a:r>
          </a:p>
        </p:txBody>
      </p:sp>
      <p:sp>
        <p:nvSpPr>
          <p:cNvPr id="16388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algn="ctr" defTabSz="990503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877" indent="-285722" algn="ctr" defTabSz="990503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2888" indent="-228578" algn="ctr" defTabSz="990503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043" indent="-228578" algn="ctr" defTabSz="990503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198" indent="-228578" algn="ctr" defTabSz="990503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353" indent="-228578" algn="ctr" defTabSz="99050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509" indent="-228578" algn="ctr" defTabSz="99050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8664" indent="-228578" algn="ctr" defTabSz="99050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5819" indent="-228578" algn="ctr" defTabSz="99050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1" hangingPunct="1">
              <a:defRPr/>
            </a:pPr>
            <a:fld id="{5F997AF2-24D0-4C14-8926-89173232C0DB}" type="slidenum">
              <a:rPr lang="es-ES" sz="1300">
                <a:solidFill>
                  <a:prstClr val="black"/>
                </a:solidFill>
              </a:rPr>
              <a:pPr algn="r" eaLnBrk="1" hangingPunct="1">
                <a:defRPr/>
              </a:pPr>
              <a:t>1</a:t>
            </a:fld>
            <a:endParaRPr lang="es-ES" sz="1300">
              <a:solidFill>
                <a:prstClr val="black"/>
              </a:solidFill>
            </a:endParaRPr>
          </a:p>
        </p:txBody>
      </p:sp>
      <p:sp>
        <p:nvSpPr>
          <p:cNvPr id="1638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9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s-E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4B21C3-C761-4724-A989-B4F8B1765861}" type="slidenum">
              <a:rPr lang="es-ES" smtClean="0"/>
              <a:t>10</a:t>
            </a:fld>
            <a:endParaRPr lang="es-E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4B21C3-C761-4724-A989-B4F8B1765861}" type="slidenum">
              <a:rPr lang="es-ES" smtClean="0"/>
              <a:t>11</a:t>
            </a:fld>
            <a:endParaRPr lang="es-E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4B21C3-C761-4724-A989-B4F8B1765861}" type="slidenum">
              <a:rPr lang="es-ES" smtClean="0"/>
              <a:t>12</a:t>
            </a:fld>
            <a:endParaRPr lang="es-E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4B21C3-C761-4724-A989-B4F8B1765861}" type="slidenum">
              <a:rPr lang="es-ES" smtClean="0"/>
              <a:t>13</a:t>
            </a:fld>
            <a:endParaRPr lang="es-E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4B21C3-C761-4724-A989-B4F8B1765861}" type="slidenum">
              <a:rPr lang="es-ES" smtClean="0"/>
              <a:t>14</a:t>
            </a:fld>
            <a:endParaRPr lang="es-E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4B21C3-C761-4724-A989-B4F8B1765861}" type="slidenum">
              <a:rPr lang="es-ES" smtClean="0"/>
              <a:t>15</a:t>
            </a:fld>
            <a:endParaRPr lang="es-E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4B21C3-C761-4724-A989-B4F8B1765861}" type="slidenum">
              <a:rPr lang="es-ES" smtClean="0"/>
              <a:t>16</a:t>
            </a:fld>
            <a:endParaRPr lang="es-E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4B21C3-C761-4724-A989-B4F8B1765861}" type="slidenum">
              <a:rPr lang="es-ES" smtClean="0"/>
              <a:t>17</a:t>
            </a:fld>
            <a:endParaRPr lang="es-E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4B21C3-C761-4724-A989-B4F8B1765861}" type="slidenum">
              <a:rPr lang="es-ES" smtClean="0"/>
              <a:t>2</a:t>
            </a:fld>
            <a:endParaRPr lang="es-E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4B21C3-C761-4724-A989-B4F8B1765861}" type="slidenum">
              <a:rPr lang="es-ES" smtClean="0"/>
              <a:t>3</a:t>
            </a:fld>
            <a:endParaRPr lang="es-E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4B21C3-C761-4724-A989-B4F8B1765861}" type="slidenum">
              <a:rPr lang="es-ES" smtClean="0"/>
              <a:t>4</a:t>
            </a:fld>
            <a:endParaRPr lang="es-E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4B21C3-C761-4724-A989-B4F8B1765861}" type="slidenum">
              <a:rPr lang="es-ES" smtClean="0"/>
              <a:t>5</a:t>
            </a:fld>
            <a:endParaRPr lang="es-E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4B21C3-C761-4724-A989-B4F8B1765861}" type="slidenum">
              <a:rPr lang="es-ES" smtClean="0"/>
              <a:t>6</a:t>
            </a:fld>
            <a:endParaRPr lang="es-E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4B21C3-C761-4724-A989-B4F8B1765861}" type="slidenum">
              <a:rPr lang="es-ES" smtClean="0"/>
              <a:t>7</a:t>
            </a:fld>
            <a:endParaRPr lang="es-E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4B21C3-C761-4724-A989-B4F8B1765861}" type="slidenum">
              <a:rPr lang="es-ES" smtClean="0"/>
              <a:t>8</a:t>
            </a:fld>
            <a:endParaRPr lang="es-E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4B21C3-C761-4724-A989-B4F8B1765861}" type="slidenum">
              <a:rPr lang="es-ES" smtClean="0"/>
              <a:t>9</a:t>
            </a:fld>
            <a:endParaRPr lang="es-E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C39DB-3805-491D-8095-34155B732271}" type="datetimeFigureOut">
              <a:rPr lang="es-ES" smtClean="0"/>
              <a:t>20/11/2014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B5CC6-86BA-4B6F-BA36-20BDE3342889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C39DB-3805-491D-8095-34155B732271}" type="datetimeFigureOut">
              <a:rPr lang="es-ES" smtClean="0"/>
              <a:t>20/11/2014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B5CC6-86BA-4B6F-BA36-20BDE3342889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C39DB-3805-491D-8095-34155B732271}" type="datetimeFigureOut">
              <a:rPr lang="es-ES" smtClean="0"/>
              <a:t>20/11/2014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B5CC6-86BA-4B6F-BA36-20BDE3342889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1026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 sz="4000"/>
            </a:lvl1pPr>
          </a:lstStyle>
          <a:p>
            <a:pPr lvl="0"/>
            <a:r>
              <a:rPr lang="es-ES" noProof="0" smtClean="0"/>
              <a:t>Haga clic para modificar el estilo de título del patrón</a:t>
            </a:r>
          </a:p>
        </p:txBody>
      </p:sp>
      <p:sp>
        <p:nvSpPr>
          <p:cNvPr id="55299" name="Rectangle 1027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990600"/>
          </a:xfrm>
        </p:spPr>
        <p:txBody>
          <a:bodyPr/>
          <a:lstStyle>
            <a:lvl1pPr marL="0" indent="0" algn="ctr">
              <a:defRPr/>
            </a:lvl1pPr>
          </a:lstStyle>
          <a:p>
            <a:pPr lvl="0"/>
            <a:r>
              <a:rPr lang="es-ES" noProof="0" smtClean="0"/>
              <a:t>Haga clic para modificar el estilo de subtítulo del patrón</a:t>
            </a:r>
          </a:p>
        </p:txBody>
      </p:sp>
    </p:spTree>
    <p:extLst>
      <p:ext uri="{BB962C8B-B14F-4D97-AF65-F5344CB8AC3E}">
        <p14:creationId xmlns:p14="http://schemas.microsoft.com/office/powerpoint/2010/main" val="128055303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/>
              <a:t>Nombre Autor</a:t>
            </a:r>
            <a:endParaRPr lang="es-ES" i="1"/>
          </a:p>
        </p:txBody>
      </p:sp>
    </p:spTree>
    <p:extLst>
      <p:ext uri="{BB962C8B-B14F-4D97-AF65-F5344CB8AC3E}">
        <p14:creationId xmlns:p14="http://schemas.microsoft.com/office/powerpoint/2010/main" val="255391478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/>
              <a:t>Nombre Autor</a:t>
            </a:r>
            <a:endParaRPr lang="es-ES" i="1"/>
          </a:p>
        </p:txBody>
      </p:sp>
    </p:spTree>
    <p:extLst>
      <p:ext uri="{BB962C8B-B14F-4D97-AF65-F5344CB8AC3E}">
        <p14:creationId xmlns:p14="http://schemas.microsoft.com/office/powerpoint/2010/main" val="385252239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85800" y="1295400"/>
            <a:ext cx="3810000" cy="4800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295400"/>
            <a:ext cx="3810000" cy="4800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/>
              <a:t>Nombre Autor</a:t>
            </a:r>
            <a:endParaRPr lang="es-ES" i="1"/>
          </a:p>
        </p:txBody>
      </p:sp>
    </p:spTree>
    <p:extLst>
      <p:ext uri="{BB962C8B-B14F-4D97-AF65-F5344CB8AC3E}">
        <p14:creationId xmlns:p14="http://schemas.microsoft.com/office/powerpoint/2010/main" val="416647039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pie de página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/>
              <a:t>Nombre Autor</a:t>
            </a:r>
            <a:endParaRPr lang="es-ES" i="1"/>
          </a:p>
        </p:txBody>
      </p:sp>
    </p:spTree>
    <p:extLst>
      <p:ext uri="{BB962C8B-B14F-4D97-AF65-F5344CB8AC3E}">
        <p14:creationId xmlns:p14="http://schemas.microsoft.com/office/powerpoint/2010/main" val="146200239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/>
              <a:t>Nombre Autor</a:t>
            </a:r>
            <a:endParaRPr lang="es-ES" i="1"/>
          </a:p>
        </p:txBody>
      </p:sp>
    </p:spTree>
    <p:extLst>
      <p:ext uri="{BB962C8B-B14F-4D97-AF65-F5344CB8AC3E}">
        <p14:creationId xmlns:p14="http://schemas.microsoft.com/office/powerpoint/2010/main" val="198578506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pie de página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/>
              <a:t>Nombre Autor</a:t>
            </a:r>
            <a:endParaRPr lang="es-ES" i="1"/>
          </a:p>
        </p:txBody>
      </p:sp>
    </p:spTree>
    <p:extLst>
      <p:ext uri="{BB962C8B-B14F-4D97-AF65-F5344CB8AC3E}">
        <p14:creationId xmlns:p14="http://schemas.microsoft.com/office/powerpoint/2010/main" val="297863515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/>
              <a:t>Nombre Autor</a:t>
            </a:r>
            <a:endParaRPr lang="es-ES" i="1"/>
          </a:p>
        </p:txBody>
      </p:sp>
    </p:spTree>
    <p:extLst>
      <p:ext uri="{BB962C8B-B14F-4D97-AF65-F5344CB8AC3E}">
        <p14:creationId xmlns:p14="http://schemas.microsoft.com/office/powerpoint/2010/main" val="3739515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C39DB-3805-491D-8095-34155B732271}" type="datetimeFigureOut">
              <a:rPr lang="es-ES" smtClean="0"/>
              <a:t>20/11/2014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B5CC6-86BA-4B6F-BA36-20BDE3342889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s-ES" noProof="0" smtClean="0"/>
              <a:t>Haga clic en el icono para agregar una imagen</a:t>
            </a:r>
            <a:endParaRPr lang="es-ES" noProof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/>
              <a:t>Nombre Autor</a:t>
            </a:r>
            <a:endParaRPr lang="es-ES" i="1"/>
          </a:p>
        </p:txBody>
      </p:sp>
    </p:spTree>
    <p:extLst>
      <p:ext uri="{BB962C8B-B14F-4D97-AF65-F5344CB8AC3E}">
        <p14:creationId xmlns:p14="http://schemas.microsoft.com/office/powerpoint/2010/main" val="239115566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/>
              <a:t>Nombre Autor</a:t>
            </a:r>
            <a:endParaRPr lang="es-ES" i="1"/>
          </a:p>
        </p:txBody>
      </p:sp>
    </p:spTree>
    <p:extLst>
      <p:ext uri="{BB962C8B-B14F-4D97-AF65-F5344CB8AC3E}">
        <p14:creationId xmlns:p14="http://schemas.microsoft.com/office/powerpoint/2010/main" val="284881562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0"/>
            <a:ext cx="1981200" cy="60960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685800" y="0"/>
            <a:ext cx="5791200" cy="60960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/>
              <a:t>Nombre Autor</a:t>
            </a:r>
            <a:endParaRPr lang="es-ES" i="1"/>
          </a:p>
        </p:txBody>
      </p:sp>
    </p:spTree>
    <p:extLst>
      <p:ext uri="{BB962C8B-B14F-4D97-AF65-F5344CB8AC3E}">
        <p14:creationId xmlns:p14="http://schemas.microsoft.com/office/powerpoint/2010/main" val="7553102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C39DB-3805-491D-8095-34155B732271}" type="datetimeFigureOut">
              <a:rPr lang="es-ES" smtClean="0"/>
              <a:t>20/11/2014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B5CC6-86BA-4B6F-BA36-20BDE3342889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C39DB-3805-491D-8095-34155B732271}" type="datetimeFigureOut">
              <a:rPr lang="es-ES" smtClean="0"/>
              <a:t>20/11/2014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B5CC6-86BA-4B6F-BA36-20BDE3342889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C39DB-3805-491D-8095-34155B732271}" type="datetimeFigureOut">
              <a:rPr lang="es-ES" smtClean="0"/>
              <a:t>20/11/2014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B5CC6-86BA-4B6F-BA36-20BDE3342889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C39DB-3805-491D-8095-34155B732271}" type="datetimeFigureOut">
              <a:rPr lang="es-ES" smtClean="0"/>
              <a:t>20/11/2014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B5CC6-86BA-4B6F-BA36-20BDE3342889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C39DB-3805-491D-8095-34155B732271}" type="datetimeFigureOut">
              <a:rPr lang="es-ES" smtClean="0"/>
              <a:t>20/11/2014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B5CC6-86BA-4B6F-BA36-20BDE3342889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C39DB-3805-491D-8095-34155B732271}" type="datetimeFigureOut">
              <a:rPr lang="es-ES" smtClean="0"/>
              <a:t>20/11/2014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B5CC6-86BA-4B6F-BA36-20BDE3342889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C39DB-3805-491D-8095-34155B732271}" type="datetimeFigureOut">
              <a:rPr lang="es-ES" smtClean="0"/>
              <a:t>20/11/2014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B5CC6-86BA-4B6F-BA36-20BDE3342889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9C39DB-3805-491D-8095-34155B732271}" type="datetimeFigureOut">
              <a:rPr lang="es-ES" smtClean="0"/>
              <a:t>20/11/2014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EB5CC6-86BA-4B6F-BA36-20BDE3342889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título del patrón 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295400"/>
            <a:ext cx="7772400" cy="480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dirty="0" smtClean="0"/>
              <a:t>Haga clic para modificar el estilo de texto 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</a:p>
          <a:p>
            <a:pPr lvl="4"/>
            <a:endParaRPr lang="es-ES" dirty="0" smtClean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752600" y="6257925"/>
            <a:ext cx="4343400" cy="250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 b="1">
                <a:solidFill>
                  <a:srgbClr val="003399"/>
                </a:solidFill>
                <a:latin typeface="Tahoma" pitchFamily="34" charset="0"/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s-ES"/>
              <a:t>Nombre </a:t>
            </a:r>
            <a:r>
              <a:rPr lang="es-ES" smtClean="0"/>
              <a:t>Autor</a:t>
            </a:r>
            <a:endParaRPr lang="es-ES" i="1"/>
          </a:p>
        </p:txBody>
      </p:sp>
      <p:sp>
        <p:nvSpPr>
          <p:cNvPr id="2" name="Text Box 19"/>
          <p:cNvSpPr txBox="1">
            <a:spLocks noChangeArrowheads="1"/>
          </p:cNvSpPr>
          <p:nvPr/>
        </p:nvSpPr>
        <p:spPr bwMode="auto">
          <a:xfrm>
            <a:off x="6342063" y="6257925"/>
            <a:ext cx="533400" cy="250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  <a:defRPr/>
            </a:pPr>
            <a:fld id="{B72AF89A-A88F-460D-B496-01BC6EEAC8E5}" type="slidenum">
              <a:rPr lang="es-ES" sz="1200" smtClean="0">
                <a:solidFill>
                  <a:srgbClr val="003399"/>
                </a:solidFill>
                <a:latin typeface="Arial Unicode MS" pitchFamily="34" charset="-128"/>
                <a:cs typeface="Arial" pitchFamily="34" charset="0"/>
              </a:rPr>
              <a:pPr eaLnBrk="1" fontAlgn="base" hangingPunct="1">
                <a:spcBef>
                  <a:spcPct val="50000"/>
                </a:spcBef>
                <a:spcAft>
                  <a:spcPct val="0"/>
                </a:spcAft>
                <a:defRPr/>
              </a:pPr>
              <a:t>‹Nº›</a:t>
            </a:fld>
            <a:endParaRPr lang="es-ES" sz="1200" smtClean="0">
              <a:solidFill>
                <a:srgbClr val="003399"/>
              </a:solidFill>
              <a:latin typeface="Arial Unicode MS" pitchFamily="34" charset="-128"/>
              <a:cs typeface="Arial" pitchFamily="34" charset="0"/>
            </a:endParaRPr>
          </a:p>
        </p:txBody>
      </p:sp>
      <p:cxnSp>
        <p:nvCxnSpPr>
          <p:cNvPr id="1030" name="2 Conector recto"/>
          <p:cNvCxnSpPr>
            <a:cxnSpLocks noChangeShapeType="1"/>
          </p:cNvCxnSpPr>
          <p:nvPr userDrawn="1"/>
        </p:nvCxnSpPr>
        <p:spPr bwMode="auto">
          <a:xfrm>
            <a:off x="250825" y="0"/>
            <a:ext cx="0" cy="6858000"/>
          </a:xfrm>
          <a:prstGeom prst="line">
            <a:avLst/>
          </a:prstGeom>
          <a:noFill/>
          <a:ln w="19050" algn="ctr">
            <a:solidFill>
              <a:srgbClr val="EBBD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31" name="10 Conector recto"/>
          <p:cNvCxnSpPr>
            <a:cxnSpLocks noChangeShapeType="1"/>
          </p:cNvCxnSpPr>
          <p:nvPr userDrawn="1"/>
        </p:nvCxnSpPr>
        <p:spPr bwMode="auto">
          <a:xfrm>
            <a:off x="306388" y="0"/>
            <a:ext cx="0" cy="6858000"/>
          </a:xfrm>
          <a:prstGeom prst="line">
            <a:avLst/>
          </a:prstGeom>
          <a:noFill/>
          <a:ln w="19050" algn="ctr">
            <a:solidFill>
              <a:srgbClr val="C1003D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32" name="11 Conector recto"/>
          <p:cNvCxnSpPr>
            <a:cxnSpLocks noChangeShapeType="1"/>
          </p:cNvCxnSpPr>
          <p:nvPr userDrawn="1"/>
        </p:nvCxnSpPr>
        <p:spPr bwMode="auto">
          <a:xfrm>
            <a:off x="358775" y="0"/>
            <a:ext cx="0" cy="6858000"/>
          </a:xfrm>
          <a:prstGeom prst="line">
            <a:avLst/>
          </a:prstGeom>
          <a:noFill/>
          <a:ln w="19050" algn="ctr">
            <a:solidFill>
              <a:srgbClr val="003F6D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1033" name="Picture 2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5463" y="6154738"/>
            <a:ext cx="1662112" cy="509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859218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3399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3399"/>
          </a:solidFill>
          <a:effectLst>
            <a:outerShdw blurRad="38100" dist="38100" dir="2700000" algn="tl">
              <a:srgbClr val="C0C0C0"/>
            </a:outerShdw>
          </a:effectLst>
          <a:latin typeface="Garamond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3399"/>
          </a:solidFill>
          <a:effectLst>
            <a:outerShdw blurRad="38100" dist="38100" dir="2700000" algn="tl">
              <a:srgbClr val="C0C0C0"/>
            </a:outerShdw>
          </a:effectLst>
          <a:latin typeface="Garamond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3399"/>
          </a:solidFill>
          <a:effectLst>
            <a:outerShdw blurRad="38100" dist="38100" dir="2700000" algn="tl">
              <a:srgbClr val="C0C0C0"/>
            </a:outerShdw>
          </a:effectLst>
          <a:latin typeface="Garamond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3399"/>
          </a:solidFill>
          <a:effectLst>
            <a:outerShdw blurRad="38100" dist="38100" dir="2700000" algn="tl">
              <a:srgbClr val="C0C0C0"/>
            </a:outerShdw>
          </a:effectLst>
          <a:latin typeface="Garamond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003399"/>
          </a:solidFill>
          <a:effectLst>
            <a:outerShdw blurRad="38100" dist="38100" dir="2700000" algn="tl">
              <a:srgbClr val="C0C0C0"/>
            </a:outerShdw>
          </a:effectLst>
          <a:latin typeface="Garamond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003399"/>
          </a:solidFill>
          <a:effectLst>
            <a:outerShdw blurRad="38100" dist="38100" dir="2700000" algn="tl">
              <a:srgbClr val="C0C0C0"/>
            </a:outerShdw>
          </a:effectLst>
          <a:latin typeface="Garamond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003399"/>
          </a:solidFill>
          <a:effectLst>
            <a:outerShdw blurRad="38100" dist="38100" dir="2700000" algn="tl">
              <a:srgbClr val="C0C0C0"/>
            </a:outerShdw>
          </a:effectLst>
          <a:latin typeface="Garamond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003399"/>
          </a:solidFill>
          <a:effectLst>
            <a:outerShdw blurRad="38100" dist="38100" dir="2700000" algn="tl">
              <a:srgbClr val="C0C0C0"/>
            </a:outerShdw>
          </a:effectLst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defRPr sz="3200" b="1">
          <a:solidFill>
            <a:srgbClr val="003399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defRPr sz="2400" b="1">
          <a:solidFill>
            <a:srgbClr val="003399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2000">
          <a:solidFill>
            <a:srgbClr val="003399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ü"/>
        <a:defRPr sz="2000">
          <a:solidFill>
            <a:srgbClr val="003399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-"/>
        <a:defRPr sz="2000">
          <a:solidFill>
            <a:srgbClr val="003399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-"/>
        <a:defRPr sz="2000">
          <a:solidFill>
            <a:srgbClr val="003399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-"/>
        <a:defRPr sz="2000">
          <a:solidFill>
            <a:srgbClr val="003399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-"/>
        <a:defRPr sz="2000">
          <a:solidFill>
            <a:srgbClr val="003399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-"/>
        <a:defRPr sz="2000">
          <a:solidFill>
            <a:srgbClr val="003399"/>
          </a:solidFill>
          <a:latin typeface="+mn-lt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763688" y="2204864"/>
            <a:ext cx="6120680" cy="30777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4800" dirty="0" smtClean="0">
                <a:latin typeface="Calibri" pitchFamily="34" charset="0"/>
              </a:rPr>
              <a:t>EJEMPLOS DE AXOIDES</a:t>
            </a:r>
          </a:p>
          <a:p>
            <a:endParaRPr lang="es-ES" sz="3200" dirty="0" smtClean="0">
              <a:latin typeface="Calibri" pitchFamily="34" charset="0"/>
            </a:endParaRPr>
          </a:p>
          <a:p>
            <a:r>
              <a:rPr lang="es-ES" sz="3200" dirty="0" smtClean="0">
                <a:latin typeface="Calibri" pitchFamily="34" charset="0"/>
              </a:rPr>
              <a:t>MECÁNICA RACIONAL Y ANALÍTICA</a:t>
            </a:r>
          </a:p>
          <a:p>
            <a:pPr algn="ctr"/>
            <a:r>
              <a:rPr lang="es-ES" dirty="0" smtClean="0">
                <a:latin typeface="Calibri" pitchFamily="34" charset="0"/>
              </a:rPr>
              <a:t>GRADO EN INGENIERÍA AEROESPACIAL</a:t>
            </a:r>
            <a:endParaRPr lang="es-ES" dirty="0">
              <a:latin typeface="Calibri" pitchFamily="34" charset="0"/>
            </a:endParaRPr>
          </a:p>
          <a:p>
            <a:endParaRPr lang="es-ES" sz="3200" dirty="0" smtClean="0">
              <a:latin typeface="Calibri" pitchFamily="34" charset="0"/>
            </a:endParaRPr>
          </a:p>
          <a:p>
            <a:pPr algn="ctr"/>
            <a:r>
              <a:rPr lang="es-ES" sz="3200" dirty="0" err="1" smtClean="0">
                <a:latin typeface="Calibri" pitchFamily="34" charset="0"/>
              </a:rPr>
              <a:t>Dra</a:t>
            </a:r>
            <a:r>
              <a:rPr lang="es-ES" sz="3200" dirty="0" smtClean="0">
                <a:latin typeface="Calibri" pitchFamily="34" charset="0"/>
              </a:rPr>
              <a:t> Laura Abad Toribio</a:t>
            </a:r>
            <a:endParaRPr lang="es-ES" sz="3200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2617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42 CuadroTexto"/>
          <p:cNvSpPr txBox="1"/>
          <p:nvPr/>
        </p:nvSpPr>
        <p:spPr>
          <a:xfrm>
            <a:off x="3347864" y="1124744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Z</a:t>
            </a:r>
            <a:endParaRPr lang="es-ES" dirty="0"/>
          </a:p>
        </p:txBody>
      </p:sp>
      <p:sp>
        <p:nvSpPr>
          <p:cNvPr id="44" name="43 CuadroTexto"/>
          <p:cNvSpPr txBox="1"/>
          <p:nvPr/>
        </p:nvSpPr>
        <p:spPr>
          <a:xfrm>
            <a:off x="1979712" y="2204864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Z ’</a:t>
            </a:r>
            <a:endParaRPr lang="es-ES" dirty="0"/>
          </a:p>
        </p:txBody>
      </p:sp>
      <p:sp>
        <p:nvSpPr>
          <p:cNvPr id="45" name="44 CuadroTexto"/>
          <p:cNvSpPr txBox="1"/>
          <p:nvPr/>
        </p:nvSpPr>
        <p:spPr>
          <a:xfrm>
            <a:off x="6228184" y="548680"/>
            <a:ext cx="244827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Disco unido a varilla  con punto fijo, que rueda sin deslizar sobre superficie horizontal</a:t>
            </a:r>
            <a:endParaRPr lang="es-ES" dirty="0"/>
          </a:p>
        </p:txBody>
      </p:sp>
      <p:cxnSp>
        <p:nvCxnSpPr>
          <p:cNvPr id="7" name="6 Conector recto"/>
          <p:cNvCxnSpPr/>
          <p:nvPr/>
        </p:nvCxnSpPr>
        <p:spPr>
          <a:xfrm>
            <a:off x="3275856" y="1268760"/>
            <a:ext cx="0" cy="371703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9 Rectángulo"/>
          <p:cNvSpPr/>
          <p:nvPr/>
        </p:nvSpPr>
        <p:spPr>
          <a:xfrm rot="3072450">
            <a:off x="2881026" y="3517898"/>
            <a:ext cx="2304256" cy="91058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" name="10 Rectángulo"/>
          <p:cNvSpPr/>
          <p:nvPr/>
        </p:nvSpPr>
        <p:spPr>
          <a:xfrm rot="2927762" flipH="1">
            <a:off x="4744888" y="3842703"/>
            <a:ext cx="156303" cy="1296144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14" name="13 Conector recto"/>
          <p:cNvCxnSpPr/>
          <p:nvPr/>
        </p:nvCxnSpPr>
        <p:spPr>
          <a:xfrm>
            <a:off x="1547664" y="4941168"/>
            <a:ext cx="4968552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8 Conector recto"/>
          <p:cNvCxnSpPr/>
          <p:nvPr/>
        </p:nvCxnSpPr>
        <p:spPr>
          <a:xfrm>
            <a:off x="2555776" y="1700808"/>
            <a:ext cx="2304256" cy="288032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11 CuadroTexto"/>
          <p:cNvSpPr txBox="1"/>
          <p:nvPr/>
        </p:nvSpPr>
        <p:spPr>
          <a:xfrm>
            <a:off x="3241066" y="2204864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A</a:t>
            </a:r>
            <a:endParaRPr lang="es-ES" dirty="0"/>
          </a:p>
        </p:txBody>
      </p:sp>
      <p:sp>
        <p:nvSpPr>
          <p:cNvPr id="15" name="14 CuadroTexto"/>
          <p:cNvSpPr txBox="1"/>
          <p:nvPr/>
        </p:nvSpPr>
        <p:spPr>
          <a:xfrm>
            <a:off x="4355976" y="2452245"/>
            <a:ext cx="1728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FIGURA 5</a:t>
            </a:r>
            <a:endParaRPr lang="es-E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17 Triángulo isósceles"/>
          <p:cNvSpPr/>
          <p:nvPr/>
        </p:nvSpPr>
        <p:spPr>
          <a:xfrm rot="19305744">
            <a:off x="3425205" y="2281107"/>
            <a:ext cx="1915871" cy="3473615"/>
          </a:xfrm>
          <a:prstGeom prst="triangle">
            <a:avLst/>
          </a:prstGeom>
          <a:solidFill>
            <a:schemeClr val="accent1">
              <a:alpha val="3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" name="15 Triángulo isósceles"/>
          <p:cNvSpPr/>
          <p:nvPr/>
        </p:nvSpPr>
        <p:spPr>
          <a:xfrm>
            <a:off x="1979712" y="2564904"/>
            <a:ext cx="2664296" cy="3240360"/>
          </a:xfrm>
          <a:prstGeom prst="triangle">
            <a:avLst/>
          </a:prstGeom>
          <a:solidFill>
            <a:srgbClr val="99FF99">
              <a:alpha val="42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3" name="42 CuadroTexto"/>
          <p:cNvSpPr txBox="1"/>
          <p:nvPr/>
        </p:nvSpPr>
        <p:spPr>
          <a:xfrm>
            <a:off x="3347864" y="1124744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Z</a:t>
            </a:r>
            <a:endParaRPr lang="es-ES" dirty="0"/>
          </a:p>
        </p:txBody>
      </p:sp>
      <p:sp>
        <p:nvSpPr>
          <p:cNvPr id="44" name="43 CuadroTexto"/>
          <p:cNvSpPr txBox="1"/>
          <p:nvPr/>
        </p:nvSpPr>
        <p:spPr>
          <a:xfrm>
            <a:off x="2119189" y="1876182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Z ’</a:t>
            </a:r>
            <a:endParaRPr lang="es-ES" dirty="0"/>
          </a:p>
        </p:txBody>
      </p:sp>
      <p:cxnSp>
        <p:nvCxnSpPr>
          <p:cNvPr id="7" name="6 Conector recto"/>
          <p:cNvCxnSpPr/>
          <p:nvPr/>
        </p:nvCxnSpPr>
        <p:spPr>
          <a:xfrm>
            <a:off x="3275856" y="1268760"/>
            <a:ext cx="0" cy="371703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10 Rectángulo"/>
          <p:cNvSpPr/>
          <p:nvPr/>
        </p:nvSpPr>
        <p:spPr>
          <a:xfrm rot="2927762" flipH="1">
            <a:off x="4723000" y="3890958"/>
            <a:ext cx="130047" cy="1226052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14" name="13 Conector recto"/>
          <p:cNvCxnSpPr/>
          <p:nvPr/>
        </p:nvCxnSpPr>
        <p:spPr>
          <a:xfrm>
            <a:off x="1403648" y="4941168"/>
            <a:ext cx="4968552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9 Rectángulo"/>
          <p:cNvSpPr/>
          <p:nvPr/>
        </p:nvSpPr>
        <p:spPr>
          <a:xfrm rot="3072450">
            <a:off x="2881026" y="3517898"/>
            <a:ext cx="2304256" cy="91058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9" name="8 Conector recto"/>
          <p:cNvCxnSpPr/>
          <p:nvPr/>
        </p:nvCxnSpPr>
        <p:spPr>
          <a:xfrm>
            <a:off x="2555776" y="1700808"/>
            <a:ext cx="2304256" cy="288032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12 Conector recto"/>
          <p:cNvCxnSpPr/>
          <p:nvPr/>
        </p:nvCxnSpPr>
        <p:spPr>
          <a:xfrm>
            <a:off x="2699792" y="1196752"/>
            <a:ext cx="2016224" cy="4680520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18 CuadroTexto"/>
          <p:cNvSpPr txBox="1"/>
          <p:nvPr/>
        </p:nvSpPr>
        <p:spPr>
          <a:xfrm>
            <a:off x="2104517" y="899428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solidFill>
                  <a:srgbClr val="FF0000"/>
                </a:solidFill>
              </a:rPr>
              <a:t>EIR</a:t>
            </a:r>
            <a:endParaRPr lang="es-ES" dirty="0">
              <a:solidFill>
                <a:srgbClr val="FF0000"/>
              </a:solidFill>
            </a:endParaRPr>
          </a:p>
        </p:txBody>
      </p:sp>
      <p:sp>
        <p:nvSpPr>
          <p:cNvPr id="20" name="19 CuadroTexto"/>
          <p:cNvSpPr txBox="1"/>
          <p:nvPr/>
        </p:nvSpPr>
        <p:spPr>
          <a:xfrm>
            <a:off x="2627784" y="5373216"/>
            <a:ext cx="1512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solidFill>
                  <a:srgbClr val="003300"/>
                </a:solidFill>
              </a:rPr>
              <a:t>AXOIDE FIJO</a:t>
            </a:r>
            <a:endParaRPr lang="es-ES" dirty="0">
              <a:solidFill>
                <a:srgbClr val="003300"/>
              </a:solidFill>
            </a:endParaRPr>
          </a:p>
        </p:txBody>
      </p:sp>
      <p:sp>
        <p:nvSpPr>
          <p:cNvPr id="21" name="20 CuadroTexto"/>
          <p:cNvSpPr txBox="1"/>
          <p:nvPr/>
        </p:nvSpPr>
        <p:spPr>
          <a:xfrm rot="19037728">
            <a:off x="4389057" y="4704254"/>
            <a:ext cx="17815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solidFill>
                  <a:srgbClr val="002060"/>
                </a:solidFill>
              </a:rPr>
              <a:t>AXOIDE MÓVIL</a:t>
            </a:r>
            <a:endParaRPr lang="es-ES" dirty="0">
              <a:solidFill>
                <a:srgbClr val="002060"/>
              </a:solidFill>
            </a:endParaRPr>
          </a:p>
        </p:txBody>
      </p:sp>
      <p:sp>
        <p:nvSpPr>
          <p:cNvPr id="22" name="21 CuadroTexto"/>
          <p:cNvSpPr txBox="1"/>
          <p:nvPr/>
        </p:nvSpPr>
        <p:spPr>
          <a:xfrm>
            <a:off x="3419872" y="1772816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sym typeface="Symbol"/>
              </a:rPr>
              <a:t></a:t>
            </a:r>
            <a:endParaRPr lang="es-ES" dirty="0"/>
          </a:p>
        </p:txBody>
      </p:sp>
      <p:sp>
        <p:nvSpPr>
          <p:cNvPr id="24" name="23 CuadroTexto"/>
          <p:cNvSpPr txBox="1"/>
          <p:nvPr/>
        </p:nvSpPr>
        <p:spPr>
          <a:xfrm>
            <a:off x="3491880" y="1628800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.</a:t>
            </a:r>
            <a:endParaRPr lang="es-ES" dirty="0"/>
          </a:p>
        </p:txBody>
      </p:sp>
      <p:sp>
        <p:nvSpPr>
          <p:cNvPr id="25" name="24 CuadroTexto"/>
          <p:cNvSpPr txBox="1"/>
          <p:nvPr/>
        </p:nvSpPr>
        <p:spPr>
          <a:xfrm>
            <a:off x="2483768" y="2492896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sym typeface="Symbol"/>
              </a:rPr>
              <a:t></a:t>
            </a:r>
            <a:endParaRPr lang="es-ES" dirty="0"/>
          </a:p>
        </p:txBody>
      </p:sp>
      <p:sp>
        <p:nvSpPr>
          <p:cNvPr id="26" name="25 CuadroTexto"/>
          <p:cNvSpPr txBox="1"/>
          <p:nvPr/>
        </p:nvSpPr>
        <p:spPr>
          <a:xfrm>
            <a:off x="2555776" y="2339588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.</a:t>
            </a:r>
            <a:endParaRPr lang="es-ES" dirty="0"/>
          </a:p>
        </p:txBody>
      </p:sp>
      <p:cxnSp>
        <p:nvCxnSpPr>
          <p:cNvPr id="28" name="27 Conector recto"/>
          <p:cNvCxnSpPr/>
          <p:nvPr/>
        </p:nvCxnSpPr>
        <p:spPr>
          <a:xfrm>
            <a:off x="2771800" y="1340768"/>
            <a:ext cx="0" cy="64807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30 Conector recto"/>
          <p:cNvCxnSpPr/>
          <p:nvPr/>
        </p:nvCxnSpPr>
        <p:spPr>
          <a:xfrm>
            <a:off x="2771800" y="1340768"/>
            <a:ext cx="504056" cy="5040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31 CuadroTexto"/>
          <p:cNvSpPr txBox="1"/>
          <p:nvPr/>
        </p:nvSpPr>
        <p:spPr>
          <a:xfrm>
            <a:off x="2987824" y="1700808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solidFill>
                  <a:srgbClr val="FF0000"/>
                </a:solidFill>
                <a:sym typeface="Symbol"/>
              </a:rPr>
              <a:t></a:t>
            </a:r>
            <a:endParaRPr lang="es-ES" dirty="0">
              <a:solidFill>
                <a:srgbClr val="FF0000"/>
              </a:solidFill>
            </a:endParaRPr>
          </a:p>
        </p:txBody>
      </p:sp>
      <p:cxnSp>
        <p:nvCxnSpPr>
          <p:cNvPr id="34" name="33 Conector recto de flecha"/>
          <p:cNvCxnSpPr>
            <a:endCxn id="10" idx="1"/>
          </p:cNvCxnSpPr>
          <p:nvPr/>
        </p:nvCxnSpPr>
        <p:spPr>
          <a:xfrm>
            <a:off x="2771800" y="1340768"/>
            <a:ext cx="539544" cy="1324667"/>
          </a:xfrm>
          <a:prstGeom prst="straightConnector1">
            <a:avLst/>
          </a:prstGeom>
          <a:ln>
            <a:solidFill>
              <a:srgbClr val="FF0000"/>
            </a:solidFill>
            <a:headEnd type="stealth" w="lg" len="lg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35 Conector recto de flecha"/>
          <p:cNvCxnSpPr/>
          <p:nvPr/>
        </p:nvCxnSpPr>
        <p:spPr>
          <a:xfrm flipV="1">
            <a:off x="3275856" y="1772816"/>
            <a:ext cx="0" cy="792088"/>
          </a:xfrm>
          <a:prstGeom prst="straightConnector1">
            <a:avLst/>
          </a:prstGeom>
          <a:ln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45 Conector recto de flecha"/>
          <p:cNvCxnSpPr>
            <a:stCxn id="10" idx="1"/>
          </p:cNvCxnSpPr>
          <p:nvPr/>
        </p:nvCxnSpPr>
        <p:spPr>
          <a:xfrm flipH="1" flipV="1">
            <a:off x="2771800" y="1988840"/>
            <a:ext cx="539544" cy="676595"/>
          </a:xfrm>
          <a:prstGeom prst="straightConnector1">
            <a:avLst/>
          </a:prstGeom>
          <a:ln>
            <a:solidFill>
              <a:schemeClr val="tx1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26 CuadroTexto"/>
          <p:cNvSpPr txBox="1"/>
          <p:nvPr/>
        </p:nvSpPr>
        <p:spPr>
          <a:xfrm>
            <a:off x="3311860" y="2452245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A</a:t>
            </a:r>
            <a:endParaRPr lang="es-ES" dirty="0"/>
          </a:p>
        </p:txBody>
      </p:sp>
      <p:sp>
        <p:nvSpPr>
          <p:cNvPr id="33" name="32 CuadroTexto"/>
          <p:cNvSpPr txBox="1"/>
          <p:nvPr/>
        </p:nvSpPr>
        <p:spPr>
          <a:xfrm>
            <a:off x="5148064" y="1562308"/>
            <a:ext cx="31683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Los dos </a:t>
            </a:r>
            <a:r>
              <a:rPr lang="es-ES" dirty="0" err="1" smtClean="0"/>
              <a:t>axoides</a:t>
            </a:r>
            <a:r>
              <a:rPr lang="es-ES" dirty="0" smtClean="0"/>
              <a:t> son conos de </a:t>
            </a:r>
            <a:r>
              <a:rPr lang="es-ES" dirty="0" err="1" smtClean="0"/>
              <a:t>semiángulo</a:t>
            </a:r>
            <a:r>
              <a:rPr lang="es-ES" dirty="0" smtClean="0"/>
              <a:t> diferente</a:t>
            </a:r>
            <a:endParaRPr lang="es-E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42 CuadroTexto"/>
          <p:cNvSpPr txBox="1"/>
          <p:nvPr/>
        </p:nvSpPr>
        <p:spPr>
          <a:xfrm>
            <a:off x="1835696" y="1412776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Z</a:t>
            </a:r>
            <a:endParaRPr lang="es-ES" dirty="0"/>
          </a:p>
        </p:txBody>
      </p:sp>
      <p:sp>
        <p:nvSpPr>
          <p:cNvPr id="44" name="43 CuadroTexto"/>
          <p:cNvSpPr txBox="1"/>
          <p:nvPr/>
        </p:nvSpPr>
        <p:spPr>
          <a:xfrm>
            <a:off x="7380312" y="2564904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Z ’</a:t>
            </a:r>
            <a:endParaRPr lang="es-ES" dirty="0"/>
          </a:p>
        </p:txBody>
      </p:sp>
      <p:sp>
        <p:nvSpPr>
          <p:cNvPr id="45" name="44 CuadroTexto"/>
          <p:cNvSpPr txBox="1"/>
          <p:nvPr/>
        </p:nvSpPr>
        <p:spPr>
          <a:xfrm>
            <a:off x="4896036" y="1135777"/>
            <a:ext cx="273630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Cono que rueda sin deslizar sobre superficie horizontal</a:t>
            </a:r>
            <a:endParaRPr lang="es-ES" dirty="0"/>
          </a:p>
        </p:txBody>
      </p:sp>
      <p:cxnSp>
        <p:nvCxnSpPr>
          <p:cNvPr id="14" name="13 Conector recto"/>
          <p:cNvCxnSpPr/>
          <p:nvPr/>
        </p:nvCxnSpPr>
        <p:spPr>
          <a:xfrm>
            <a:off x="1547664" y="5085184"/>
            <a:ext cx="4968552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6 Conector recto"/>
          <p:cNvCxnSpPr/>
          <p:nvPr/>
        </p:nvCxnSpPr>
        <p:spPr>
          <a:xfrm>
            <a:off x="2430810" y="1402060"/>
            <a:ext cx="0" cy="371703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14 Triángulo isósceles"/>
          <p:cNvSpPr/>
          <p:nvPr/>
        </p:nvSpPr>
        <p:spPr>
          <a:xfrm rot="14843414">
            <a:off x="2599561" y="3193545"/>
            <a:ext cx="2304256" cy="2723366"/>
          </a:xfrm>
          <a:prstGeom prst="triangle">
            <a:avLst/>
          </a:prstGeom>
          <a:solidFill>
            <a:srgbClr val="C0504D">
              <a:lumMod val="60000"/>
              <a:lumOff val="40000"/>
            </a:srgbClr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9" name="8 Conector recto"/>
          <p:cNvCxnSpPr/>
          <p:nvPr/>
        </p:nvCxnSpPr>
        <p:spPr>
          <a:xfrm flipH="1">
            <a:off x="2411760" y="2924944"/>
            <a:ext cx="4968552" cy="216024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15 CuadroTexto"/>
          <p:cNvSpPr txBox="1"/>
          <p:nvPr/>
        </p:nvSpPr>
        <p:spPr>
          <a:xfrm>
            <a:off x="6588224" y="4370562"/>
            <a:ext cx="1728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FIGURA 6</a:t>
            </a:r>
            <a:endParaRPr lang="es-E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Paralelogramo"/>
          <p:cNvSpPr/>
          <p:nvPr/>
        </p:nvSpPr>
        <p:spPr>
          <a:xfrm>
            <a:off x="179512" y="4509120"/>
            <a:ext cx="7560840" cy="1368152"/>
          </a:xfrm>
          <a:prstGeom prst="parallelogram">
            <a:avLst>
              <a:gd name="adj" fmla="val 92792"/>
            </a:avLst>
          </a:prstGeom>
          <a:solidFill>
            <a:srgbClr val="99FF99">
              <a:alpha val="4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3" name="42 CuadroTexto"/>
          <p:cNvSpPr txBox="1"/>
          <p:nvPr/>
        </p:nvSpPr>
        <p:spPr>
          <a:xfrm>
            <a:off x="1835696" y="1412776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Z</a:t>
            </a:r>
            <a:endParaRPr lang="es-ES" dirty="0"/>
          </a:p>
        </p:txBody>
      </p:sp>
      <p:sp>
        <p:nvSpPr>
          <p:cNvPr id="44" name="43 CuadroTexto"/>
          <p:cNvSpPr txBox="1"/>
          <p:nvPr/>
        </p:nvSpPr>
        <p:spPr>
          <a:xfrm>
            <a:off x="7380312" y="2564904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Z ’</a:t>
            </a:r>
            <a:endParaRPr lang="es-ES" dirty="0"/>
          </a:p>
        </p:txBody>
      </p:sp>
      <p:sp>
        <p:nvSpPr>
          <p:cNvPr id="45" name="44 CuadroTexto"/>
          <p:cNvSpPr txBox="1"/>
          <p:nvPr/>
        </p:nvSpPr>
        <p:spPr>
          <a:xfrm>
            <a:off x="4702680" y="997277"/>
            <a:ext cx="27363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latin typeface="Garamond" pitchFamily="18" charset="0"/>
              </a:rPr>
              <a:t>El </a:t>
            </a:r>
            <a:r>
              <a:rPr lang="es-ES" dirty="0" err="1" smtClean="0">
                <a:latin typeface="Garamond" pitchFamily="18" charset="0"/>
              </a:rPr>
              <a:t>axoide</a:t>
            </a:r>
            <a:r>
              <a:rPr lang="es-ES" dirty="0" smtClean="0">
                <a:latin typeface="Garamond" pitchFamily="18" charset="0"/>
              </a:rPr>
              <a:t> móvil es un cono  y el </a:t>
            </a:r>
            <a:r>
              <a:rPr lang="es-ES" dirty="0" err="1" smtClean="0">
                <a:latin typeface="Garamond" pitchFamily="18" charset="0"/>
              </a:rPr>
              <a:t>axoide</a:t>
            </a:r>
            <a:r>
              <a:rPr lang="es-ES" dirty="0" smtClean="0">
                <a:latin typeface="Garamond" pitchFamily="18" charset="0"/>
              </a:rPr>
              <a:t> fijo es un plano</a:t>
            </a:r>
            <a:endParaRPr lang="es-ES" dirty="0">
              <a:latin typeface="Garamond" pitchFamily="18" charset="0"/>
            </a:endParaRPr>
          </a:p>
        </p:txBody>
      </p:sp>
      <p:cxnSp>
        <p:nvCxnSpPr>
          <p:cNvPr id="14" name="13 Conector recto"/>
          <p:cNvCxnSpPr/>
          <p:nvPr/>
        </p:nvCxnSpPr>
        <p:spPr>
          <a:xfrm>
            <a:off x="1547664" y="5085184"/>
            <a:ext cx="4968552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11 Triángulo isósceles"/>
          <p:cNvSpPr/>
          <p:nvPr/>
        </p:nvSpPr>
        <p:spPr>
          <a:xfrm rot="14843414">
            <a:off x="2539860" y="3169165"/>
            <a:ext cx="2304256" cy="2723366"/>
          </a:xfrm>
          <a:prstGeom prst="triangle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9" name="8 Conector recto"/>
          <p:cNvCxnSpPr/>
          <p:nvPr/>
        </p:nvCxnSpPr>
        <p:spPr>
          <a:xfrm flipH="1">
            <a:off x="2411760" y="2924944"/>
            <a:ext cx="4968552" cy="216024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6 Conector recto"/>
          <p:cNvCxnSpPr/>
          <p:nvPr/>
        </p:nvCxnSpPr>
        <p:spPr>
          <a:xfrm>
            <a:off x="2430810" y="1402060"/>
            <a:ext cx="0" cy="371703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10 Conector recto"/>
          <p:cNvCxnSpPr/>
          <p:nvPr/>
        </p:nvCxnSpPr>
        <p:spPr>
          <a:xfrm>
            <a:off x="1043608" y="5085184"/>
            <a:ext cx="5544616" cy="0"/>
          </a:xfrm>
          <a:prstGeom prst="line">
            <a:avLst/>
          </a:prstGeom>
          <a:ln w="349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12 CuadroTexto"/>
          <p:cNvSpPr txBox="1"/>
          <p:nvPr/>
        </p:nvSpPr>
        <p:spPr>
          <a:xfrm>
            <a:off x="6660232" y="4581128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solidFill>
                  <a:srgbClr val="FF0000"/>
                </a:solidFill>
              </a:rPr>
              <a:t>EIR</a:t>
            </a:r>
            <a:endParaRPr lang="es-ES" dirty="0">
              <a:solidFill>
                <a:srgbClr val="FF0000"/>
              </a:solidFill>
            </a:endParaRPr>
          </a:p>
        </p:txBody>
      </p:sp>
      <p:sp>
        <p:nvSpPr>
          <p:cNvPr id="16" name="15 Triángulo isósceles"/>
          <p:cNvSpPr/>
          <p:nvPr/>
        </p:nvSpPr>
        <p:spPr>
          <a:xfrm rot="14817328">
            <a:off x="2533791" y="2378956"/>
            <a:ext cx="3252481" cy="3893947"/>
          </a:xfrm>
          <a:prstGeom prst="triangle">
            <a:avLst/>
          </a:prstGeom>
          <a:solidFill>
            <a:schemeClr val="accent1">
              <a:lumMod val="40000"/>
              <a:lumOff val="60000"/>
              <a:alpha val="26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18" name="17 Conector recto de flecha"/>
          <p:cNvCxnSpPr>
            <a:stCxn id="16" idx="0"/>
          </p:cNvCxnSpPr>
          <p:nvPr/>
        </p:nvCxnSpPr>
        <p:spPr>
          <a:xfrm flipV="1">
            <a:off x="2368425" y="5085184"/>
            <a:ext cx="1323563" cy="2881"/>
          </a:xfrm>
          <a:prstGeom prst="straightConnector1">
            <a:avLst/>
          </a:prstGeom>
          <a:ln w="28575"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19 Conector recto de flecha"/>
          <p:cNvCxnSpPr>
            <a:stCxn id="12" idx="0"/>
          </p:cNvCxnSpPr>
          <p:nvPr/>
        </p:nvCxnSpPr>
        <p:spPr>
          <a:xfrm flipV="1">
            <a:off x="2434958" y="4530848"/>
            <a:ext cx="1257030" cy="523503"/>
          </a:xfrm>
          <a:prstGeom prst="straightConnector1">
            <a:avLst/>
          </a:prstGeom>
          <a:ln w="2540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21 Conector recto de flecha"/>
          <p:cNvCxnSpPr>
            <a:stCxn id="16" idx="0"/>
          </p:cNvCxnSpPr>
          <p:nvPr/>
        </p:nvCxnSpPr>
        <p:spPr>
          <a:xfrm>
            <a:off x="2368425" y="5088065"/>
            <a:ext cx="0" cy="573183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23 Conector recto"/>
          <p:cNvCxnSpPr/>
          <p:nvPr/>
        </p:nvCxnSpPr>
        <p:spPr>
          <a:xfrm flipV="1">
            <a:off x="2411760" y="5291916"/>
            <a:ext cx="1280228" cy="3693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25 Conector recto"/>
          <p:cNvCxnSpPr/>
          <p:nvPr/>
        </p:nvCxnSpPr>
        <p:spPr>
          <a:xfrm>
            <a:off x="3635896" y="4509120"/>
            <a:ext cx="0" cy="7920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32 CuadroTexto"/>
          <p:cNvSpPr txBox="1"/>
          <p:nvPr/>
        </p:nvSpPr>
        <p:spPr>
          <a:xfrm>
            <a:off x="755576" y="5373216"/>
            <a:ext cx="1512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solidFill>
                  <a:srgbClr val="003300"/>
                </a:solidFill>
              </a:rPr>
              <a:t>AXOIDE FIJO</a:t>
            </a:r>
            <a:endParaRPr lang="es-ES" dirty="0">
              <a:solidFill>
                <a:srgbClr val="003300"/>
              </a:solidFill>
            </a:endParaRPr>
          </a:p>
        </p:txBody>
      </p:sp>
      <p:sp>
        <p:nvSpPr>
          <p:cNvPr id="34" name="33 CuadroTexto"/>
          <p:cNvSpPr txBox="1"/>
          <p:nvPr/>
        </p:nvSpPr>
        <p:spPr>
          <a:xfrm>
            <a:off x="4678272" y="2891244"/>
            <a:ext cx="17815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solidFill>
                  <a:srgbClr val="002060"/>
                </a:solidFill>
              </a:rPr>
              <a:t>AXOIDE MÓVIL</a:t>
            </a:r>
            <a:endParaRPr lang="es-ES" dirty="0">
              <a:solidFill>
                <a:srgbClr val="002060"/>
              </a:solidFill>
            </a:endParaRPr>
          </a:p>
        </p:txBody>
      </p:sp>
      <p:sp>
        <p:nvSpPr>
          <p:cNvPr id="35" name="34 CuadroTexto"/>
          <p:cNvSpPr txBox="1"/>
          <p:nvPr/>
        </p:nvSpPr>
        <p:spPr>
          <a:xfrm>
            <a:off x="3491880" y="4077072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sym typeface="Symbol"/>
              </a:rPr>
              <a:t></a:t>
            </a:r>
            <a:endParaRPr lang="es-ES" dirty="0"/>
          </a:p>
        </p:txBody>
      </p:sp>
      <p:sp>
        <p:nvSpPr>
          <p:cNvPr id="36" name="35 CuadroTexto"/>
          <p:cNvSpPr txBox="1"/>
          <p:nvPr/>
        </p:nvSpPr>
        <p:spPr>
          <a:xfrm>
            <a:off x="1979712" y="5291916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sym typeface="Symbol"/>
              </a:rPr>
              <a:t></a:t>
            </a:r>
            <a:endParaRPr lang="es-ES" dirty="0"/>
          </a:p>
        </p:txBody>
      </p:sp>
      <p:sp>
        <p:nvSpPr>
          <p:cNvPr id="37" name="36 CuadroTexto"/>
          <p:cNvSpPr txBox="1"/>
          <p:nvPr/>
        </p:nvSpPr>
        <p:spPr>
          <a:xfrm>
            <a:off x="3563888" y="3923764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.</a:t>
            </a:r>
            <a:endParaRPr lang="es-ES" dirty="0"/>
          </a:p>
        </p:txBody>
      </p:sp>
      <p:sp>
        <p:nvSpPr>
          <p:cNvPr id="38" name="37 CuadroTexto"/>
          <p:cNvSpPr txBox="1"/>
          <p:nvPr/>
        </p:nvSpPr>
        <p:spPr>
          <a:xfrm>
            <a:off x="2015716" y="5127788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.</a:t>
            </a:r>
            <a:endParaRPr lang="es-ES" dirty="0"/>
          </a:p>
        </p:txBody>
      </p:sp>
      <p:sp>
        <p:nvSpPr>
          <p:cNvPr id="39" name="38 CuadroTexto"/>
          <p:cNvSpPr txBox="1"/>
          <p:nvPr/>
        </p:nvSpPr>
        <p:spPr>
          <a:xfrm>
            <a:off x="3563888" y="4725144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solidFill>
                  <a:srgbClr val="FF0000"/>
                </a:solidFill>
                <a:sym typeface="Symbol"/>
              </a:rPr>
              <a:t></a:t>
            </a:r>
            <a:endParaRPr lang="es-ES" dirty="0">
              <a:solidFill>
                <a:srgbClr val="FF0000"/>
              </a:solidFill>
            </a:endParaRPr>
          </a:p>
        </p:txBody>
      </p:sp>
      <p:sp>
        <p:nvSpPr>
          <p:cNvPr id="2" name="1 CuadroTexto"/>
          <p:cNvSpPr txBox="1"/>
          <p:nvPr/>
        </p:nvSpPr>
        <p:spPr>
          <a:xfrm>
            <a:off x="755576" y="332656"/>
            <a:ext cx="35283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No siempre los </a:t>
            </a:r>
            <a:r>
              <a:rPr lang="es-ES" dirty="0" err="1" smtClean="0"/>
              <a:t>axoides</a:t>
            </a:r>
            <a:r>
              <a:rPr lang="es-ES" dirty="0" smtClean="0"/>
              <a:t> son conos</a:t>
            </a:r>
            <a:endParaRPr lang="es-E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42 CuadroTexto"/>
          <p:cNvSpPr txBox="1"/>
          <p:nvPr/>
        </p:nvSpPr>
        <p:spPr>
          <a:xfrm>
            <a:off x="2350170" y="1228110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Z</a:t>
            </a:r>
            <a:endParaRPr lang="es-ES" dirty="0"/>
          </a:p>
        </p:txBody>
      </p:sp>
      <p:sp>
        <p:nvSpPr>
          <p:cNvPr id="44" name="43 CuadroTexto"/>
          <p:cNvSpPr txBox="1"/>
          <p:nvPr/>
        </p:nvSpPr>
        <p:spPr>
          <a:xfrm>
            <a:off x="7020272" y="1988840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Z ’</a:t>
            </a:r>
            <a:endParaRPr lang="es-ES" dirty="0"/>
          </a:p>
        </p:txBody>
      </p:sp>
      <p:sp>
        <p:nvSpPr>
          <p:cNvPr id="45" name="44 CuadroTexto"/>
          <p:cNvSpPr txBox="1"/>
          <p:nvPr/>
        </p:nvSpPr>
        <p:spPr>
          <a:xfrm>
            <a:off x="5940152" y="548680"/>
            <a:ext cx="273630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Cilindro que rueda sin deslizar sobre superficie horizontal. El cilindro tiene un extremo fijo A</a:t>
            </a:r>
            <a:endParaRPr lang="es-ES" dirty="0"/>
          </a:p>
        </p:txBody>
      </p:sp>
      <p:sp>
        <p:nvSpPr>
          <p:cNvPr id="10" name="9 Rectángulo"/>
          <p:cNvSpPr/>
          <p:nvPr/>
        </p:nvSpPr>
        <p:spPr>
          <a:xfrm rot="19735529">
            <a:off x="2534429" y="3089814"/>
            <a:ext cx="2952328" cy="129614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9" name="8 Conector recto"/>
          <p:cNvCxnSpPr>
            <a:endCxn id="2" idx="3"/>
          </p:cNvCxnSpPr>
          <p:nvPr/>
        </p:nvCxnSpPr>
        <p:spPr>
          <a:xfrm flipH="1">
            <a:off x="2694212" y="2020044"/>
            <a:ext cx="4320480" cy="248427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6 Conector recto"/>
          <p:cNvCxnSpPr/>
          <p:nvPr/>
        </p:nvCxnSpPr>
        <p:spPr>
          <a:xfrm>
            <a:off x="2773735" y="1412776"/>
            <a:ext cx="0" cy="371703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13 Conector recto"/>
          <p:cNvCxnSpPr/>
          <p:nvPr/>
        </p:nvCxnSpPr>
        <p:spPr>
          <a:xfrm>
            <a:off x="1547664" y="5085184"/>
            <a:ext cx="4968552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1 Triángulo isósceles"/>
          <p:cNvSpPr/>
          <p:nvPr/>
        </p:nvSpPr>
        <p:spPr>
          <a:xfrm>
            <a:off x="2550196" y="4288296"/>
            <a:ext cx="288032" cy="216024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" name="3 CuadroTexto"/>
          <p:cNvSpPr txBox="1"/>
          <p:nvPr/>
        </p:nvSpPr>
        <p:spPr>
          <a:xfrm>
            <a:off x="2226160" y="4398429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A</a:t>
            </a:r>
            <a:endParaRPr lang="es-ES" dirty="0"/>
          </a:p>
        </p:txBody>
      </p:sp>
      <p:sp>
        <p:nvSpPr>
          <p:cNvPr id="21" name="20 CuadroTexto"/>
          <p:cNvSpPr txBox="1"/>
          <p:nvPr/>
        </p:nvSpPr>
        <p:spPr>
          <a:xfrm>
            <a:off x="835374" y="536114"/>
            <a:ext cx="1728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FIGURA 7</a:t>
            </a:r>
            <a:endParaRPr lang="es-E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CuadroTexto"/>
          <p:cNvSpPr txBox="1"/>
          <p:nvPr/>
        </p:nvSpPr>
        <p:spPr>
          <a:xfrm>
            <a:off x="2256148" y="4144305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A</a:t>
            </a:r>
            <a:endParaRPr lang="es-ES" dirty="0"/>
          </a:p>
        </p:txBody>
      </p:sp>
      <p:sp>
        <p:nvSpPr>
          <p:cNvPr id="43" name="42 CuadroTexto"/>
          <p:cNvSpPr txBox="1"/>
          <p:nvPr/>
        </p:nvSpPr>
        <p:spPr>
          <a:xfrm>
            <a:off x="2210669" y="1450539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Z</a:t>
            </a:r>
            <a:endParaRPr lang="es-ES" dirty="0"/>
          </a:p>
        </p:txBody>
      </p:sp>
      <p:sp>
        <p:nvSpPr>
          <p:cNvPr id="44" name="43 CuadroTexto"/>
          <p:cNvSpPr txBox="1"/>
          <p:nvPr/>
        </p:nvSpPr>
        <p:spPr>
          <a:xfrm>
            <a:off x="6378252" y="1646156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Z ’</a:t>
            </a:r>
            <a:endParaRPr lang="es-ES" dirty="0"/>
          </a:p>
        </p:txBody>
      </p:sp>
      <p:sp>
        <p:nvSpPr>
          <p:cNvPr id="45" name="44 CuadroTexto"/>
          <p:cNvSpPr txBox="1"/>
          <p:nvPr/>
        </p:nvSpPr>
        <p:spPr>
          <a:xfrm>
            <a:off x="5940152" y="548680"/>
            <a:ext cx="27363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El </a:t>
            </a:r>
            <a:r>
              <a:rPr lang="es-ES" dirty="0" err="1" smtClean="0"/>
              <a:t>axoide</a:t>
            </a:r>
            <a:r>
              <a:rPr lang="es-ES" dirty="0" smtClean="0"/>
              <a:t> fijo es un cono y el móvil es un plano</a:t>
            </a:r>
            <a:endParaRPr lang="es-ES" dirty="0"/>
          </a:p>
        </p:txBody>
      </p:sp>
      <p:sp>
        <p:nvSpPr>
          <p:cNvPr id="10" name="9 Rectángulo"/>
          <p:cNvSpPr/>
          <p:nvPr/>
        </p:nvSpPr>
        <p:spPr>
          <a:xfrm rot="19735529">
            <a:off x="2534429" y="3089814"/>
            <a:ext cx="2952328" cy="129614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9" name="8 Conector recto"/>
          <p:cNvCxnSpPr/>
          <p:nvPr/>
        </p:nvCxnSpPr>
        <p:spPr>
          <a:xfrm flipH="1">
            <a:off x="2411760" y="1916832"/>
            <a:ext cx="4680520" cy="266429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6 Conector recto"/>
          <p:cNvCxnSpPr/>
          <p:nvPr/>
        </p:nvCxnSpPr>
        <p:spPr>
          <a:xfrm>
            <a:off x="2771800" y="1402060"/>
            <a:ext cx="0" cy="371703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13 Conector recto"/>
          <p:cNvCxnSpPr/>
          <p:nvPr/>
        </p:nvCxnSpPr>
        <p:spPr>
          <a:xfrm>
            <a:off x="1547664" y="5085184"/>
            <a:ext cx="4968552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10 Triángulo isósceles"/>
          <p:cNvSpPr/>
          <p:nvPr/>
        </p:nvSpPr>
        <p:spPr>
          <a:xfrm>
            <a:off x="2580184" y="4261738"/>
            <a:ext cx="288032" cy="216024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" name="12 CuadroTexto"/>
          <p:cNvSpPr txBox="1"/>
          <p:nvPr/>
        </p:nvSpPr>
        <p:spPr>
          <a:xfrm>
            <a:off x="2796208" y="3892406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sym typeface="Symbol"/>
              </a:rPr>
              <a:t></a:t>
            </a:r>
            <a:endParaRPr lang="es-ES" dirty="0"/>
          </a:p>
        </p:txBody>
      </p:sp>
      <p:sp>
        <p:nvSpPr>
          <p:cNvPr id="16" name="15 CuadroTexto"/>
          <p:cNvSpPr txBox="1"/>
          <p:nvPr/>
        </p:nvSpPr>
        <p:spPr>
          <a:xfrm>
            <a:off x="2292152" y="5366820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sym typeface="Symbol"/>
              </a:rPr>
              <a:t></a:t>
            </a:r>
            <a:endParaRPr lang="es-ES" dirty="0"/>
          </a:p>
        </p:txBody>
      </p:sp>
      <p:sp>
        <p:nvSpPr>
          <p:cNvPr id="18" name="17 CuadroTexto"/>
          <p:cNvSpPr txBox="1"/>
          <p:nvPr/>
        </p:nvSpPr>
        <p:spPr>
          <a:xfrm>
            <a:off x="1509639" y="3209249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solidFill>
                  <a:srgbClr val="FF0000"/>
                </a:solidFill>
              </a:rPr>
              <a:t>EIR</a:t>
            </a:r>
            <a:endParaRPr lang="es-ES" dirty="0">
              <a:solidFill>
                <a:srgbClr val="FF0000"/>
              </a:solidFill>
            </a:endParaRPr>
          </a:p>
        </p:txBody>
      </p:sp>
      <p:sp>
        <p:nvSpPr>
          <p:cNvPr id="2" name="1 Triángulo isósceles"/>
          <p:cNvSpPr/>
          <p:nvPr/>
        </p:nvSpPr>
        <p:spPr>
          <a:xfrm>
            <a:off x="1536068" y="4370808"/>
            <a:ext cx="2376264" cy="2010520"/>
          </a:xfrm>
          <a:prstGeom prst="triangle">
            <a:avLst/>
          </a:prstGeom>
          <a:solidFill>
            <a:srgbClr val="99FF99">
              <a:alpha val="27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15" name="14 Conector recto"/>
          <p:cNvCxnSpPr/>
          <p:nvPr/>
        </p:nvCxnSpPr>
        <p:spPr>
          <a:xfrm>
            <a:off x="1187624" y="1988840"/>
            <a:ext cx="2952328" cy="468052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2 Paralelogramo"/>
          <p:cNvSpPr/>
          <p:nvPr/>
        </p:nvSpPr>
        <p:spPr>
          <a:xfrm rot="19306610">
            <a:off x="1847900" y="1576844"/>
            <a:ext cx="1631776" cy="5355800"/>
          </a:xfrm>
          <a:prstGeom prst="parallelogram">
            <a:avLst/>
          </a:prstGeom>
          <a:solidFill>
            <a:srgbClr val="99CCFF">
              <a:alpha val="33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6" name="5 Conector recto de flecha"/>
          <p:cNvCxnSpPr/>
          <p:nvPr/>
        </p:nvCxnSpPr>
        <p:spPr>
          <a:xfrm>
            <a:off x="2771800" y="4328971"/>
            <a:ext cx="0" cy="1116253"/>
          </a:xfrm>
          <a:prstGeom prst="straightConnector1">
            <a:avLst/>
          </a:prstGeom>
          <a:ln w="28575">
            <a:solidFill>
              <a:srgbClr val="00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7 CuadroTexto"/>
          <p:cNvSpPr txBox="1"/>
          <p:nvPr/>
        </p:nvSpPr>
        <p:spPr>
          <a:xfrm>
            <a:off x="2339752" y="5196465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.</a:t>
            </a:r>
            <a:endParaRPr lang="es-ES" dirty="0"/>
          </a:p>
        </p:txBody>
      </p:sp>
      <p:cxnSp>
        <p:nvCxnSpPr>
          <p:cNvPr id="21" name="20 Conector recto de flecha"/>
          <p:cNvCxnSpPr/>
          <p:nvPr/>
        </p:nvCxnSpPr>
        <p:spPr>
          <a:xfrm>
            <a:off x="2771800" y="4477762"/>
            <a:ext cx="330442" cy="577122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22 Conector recto de flecha"/>
          <p:cNvCxnSpPr/>
          <p:nvPr/>
        </p:nvCxnSpPr>
        <p:spPr>
          <a:xfrm flipV="1">
            <a:off x="2724200" y="4144305"/>
            <a:ext cx="432048" cy="302099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25 CuadroTexto"/>
          <p:cNvSpPr txBox="1"/>
          <p:nvPr/>
        </p:nvSpPr>
        <p:spPr>
          <a:xfrm>
            <a:off x="2796208" y="3737886"/>
            <a:ext cx="6120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.</a:t>
            </a:r>
            <a:endParaRPr lang="es-ES" dirty="0"/>
          </a:p>
        </p:txBody>
      </p:sp>
      <p:cxnSp>
        <p:nvCxnSpPr>
          <p:cNvPr id="28" name="27 Conector recto"/>
          <p:cNvCxnSpPr/>
          <p:nvPr/>
        </p:nvCxnSpPr>
        <p:spPr>
          <a:xfrm>
            <a:off x="3102242" y="4144305"/>
            <a:ext cx="0" cy="94087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31 Conector recto"/>
          <p:cNvCxnSpPr/>
          <p:nvPr/>
        </p:nvCxnSpPr>
        <p:spPr>
          <a:xfrm flipH="1">
            <a:off x="2796208" y="5054884"/>
            <a:ext cx="306034" cy="32624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32 CuadroTexto"/>
          <p:cNvSpPr txBox="1"/>
          <p:nvPr/>
        </p:nvSpPr>
        <p:spPr>
          <a:xfrm>
            <a:off x="2826414" y="4407137"/>
            <a:ext cx="9477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solidFill>
                  <a:srgbClr val="FF0000"/>
                </a:solidFill>
                <a:sym typeface="Symbol"/>
              </a:rPr>
              <a:t></a:t>
            </a:r>
            <a:endParaRPr lang="es-ES" dirty="0">
              <a:solidFill>
                <a:srgbClr val="FF0000"/>
              </a:solidFill>
            </a:endParaRPr>
          </a:p>
        </p:txBody>
      </p:sp>
      <p:sp>
        <p:nvSpPr>
          <p:cNvPr id="37" name="36 CuadroTexto"/>
          <p:cNvSpPr txBox="1"/>
          <p:nvPr/>
        </p:nvSpPr>
        <p:spPr>
          <a:xfrm>
            <a:off x="1761667" y="5720299"/>
            <a:ext cx="1512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solidFill>
                  <a:srgbClr val="003300"/>
                </a:solidFill>
                <a:latin typeface="Calibri" pitchFamily="34" charset="0"/>
              </a:rPr>
              <a:t>AXOIDE FIJO</a:t>
            </a:r>
            <a:endParaRPr lang="es-ES" dirty="0">
              <a:solidFill>
                <a:srgbClr val="003300"/>
              </a:solidFill>
              <a:latin typeface="Calibri" pitchFamily="34" charset="0"/>
            </a:endParaRPr>
          </a:p>
        </p:txBody>
      </p:sp>
      <p:sp>
        <p:nvSpPr>
          <p:cNvPr id="38" name="37 CuadroTexto"/>
          <p:cNvSpPr txBox="1"/>
          <p:nvPr/>
        </p:nvSpPr>
        <p:spPr>
          <a:xfrm>
            <a:off x="831411" y="2236222"/>
            <a:ext cx="17815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solidFill>
                  <a:srgbClr val="002060"/>
                </a:solidFill>
                <a:latin typeface="Calibri" pitchFamily="34" charset="0"/>
              </a:rPr>
              <a:t>AXOIDE MÓVIL</a:t>
            </a:r>
            <a:endParaRPr lang="es-ES" dirty="0">
              <a:solidFill>
                <a:srgbClr val="002060"/>
              </a:solidFill>
              <a:latin typeface="Calibri" pitchFamily="34" charset="0"/>
            </a:endParaRPr>
          </a:p>
        </p:txBody>
      </p:sp>
      <p:sp>
        <p:nvSpPr>
          <p:cNvPr id="41" name="40 CuadroTexto"/>
          <p:cNvSpPr txBox="1"/>
          <p:nvPr/>
        </p:nvSpPr>
        <p:spPr>
          <a:xfrm>
            <a:off x="755576" y="332656"/>
            <a:ext cx="35283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latin typeface="Calibri" pitchFamily="34" charset="0"/>
              </a:rPr>
              <a:t>No siempre los </a:t>
            </a:r>
            <a:r>
              <a:rPr lang="es-ES" dirty="0" err="1" smtClean="0">
                <a:latin typeface="Calibri" pitchFamily="34" charset="0"/>
              </a:rPr>
              <a:t>axoides</a:t>
            </a:r>
            <a:r>
              <a:rPr lang="es-ES" dirty="0" smtClean="0">
                <a:latin typeface="Calibri" pitchFamily="34" charset="0"/>
              </a:rPr>
              <a:t> son conos</a:t>
            </a:r>
            <a:endParaRPr lang="es-ES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70235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42 CuadroTexto"/>
          <p:cNvSpPr txBox="1"/>
          <p:nvPr/>
        </p:nvSpPr>
        <p:spPr>
          <a:xfrm>
            <a:off x="2350170" y="1228110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Z</a:t>
            </a:r>
            <a:endParaRPr lang="es-ES" dirty="0"/>
          </a:p>
        </p:txBody>
      </p:sp>
      <p:sp>
        <p:nvSpPr>
          <p:cNvPr id="44" name="43 CuadroTexto"/>
          <p:cNvSpPr txBox="1"/>
          <p:nvPr/>
        </p:nvSpPr>
        <p:spPr>
          <a:xfrm>
            <a:off x="7020272" y="1988840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Z ’</a:t>
            </a:r>
            <a:endParaRPr lang="es-ES" dirty="0"/>
          </a:p>
        </p:txBody>
      </p:sp>
      <p:cxnSp>
        <p:nvCxnSpPr>
          <p:cNvPr id="14" name="13 Conector recto"/>
          <p:cNvCxnSpPr/>
          <p:nvPr/>
        </p:nvCxnSpPr>
        <p:spPr>
          <a:xfrm>
            <a:off x="1547664" y="5256984"/>
            <a:ext cx="4968552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1 Triángulo isósceles"/>
          <p:cNvSpPr/>
          <p:nvPr/>
        </p:nvSpPr>
        <p:spPr>
          <a:xfrm>
            <a:off x="2550196" y="4288296"/>
            <a:ext cx="288032" cy="216024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" name="3 CuadroTexto"/>
          <p:cNvSpPr txBox="1"/>
          <p:nvPr/>
        </p:nvSpPr>
        <p:spPr>
          <a:xfrm>
            <a:off x="2226160" y="4398429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A</a:t>
            </a:r>
            <a:endParaRPr lang="es-ES" dirty="0"/>
          </a:p>
        </p:txBody>
      </p:sp>
      <p:sp>
        <p:nvSpPr>
          <p:cNvPr id="3" name="2 Triángulo isósceles"/>
          <p:cNvSpPr/>
          <p:nvPr/>
        </p:nvSpPr>
        <p:spPr bwMode="auto">
          <a:xfrm rot="3621184">
            <a:off x="2832965" y="2790424"/>
            <a:ext cx="1861790" cy="2232248"/>
          </a:xfrm>
          <a:prstGeom prst="triangle">
            <a:avLst/>
          </a:prstGeom>
          <a:solidFill>
            <a:srgbClr val="FFCCCC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" name="11 CuadroTexto"/>
          <p:cNvSpPr txBox="1"/>
          <p:nvPr/>
        </p:nvSpPr>
        <p:spPr>
          <a:xfrm>
            <a:off x="755576" y="332656"/>
            <a:ext cx="35283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Este cono tendría los mismos </a:t>
            </a:r>
            <a:r>
              <a:rPr lang="es-ES" dirty="0" err="1" smtClean="0"/>
              <a:t>axoides</a:t>
            </a:r>
            <a:r>
              <a:rPr lang="es-ES" dirty="0" smtClean="0"/>
              <a:t> que el cilindro anterior</a:t>
            </a:r>
            <a:endParaRPr lang="es-ES" dirty="0"/>
          </a:p>
        </p:txBody>
      </p:sp>
      <p:cxnSp>
        <p:nvCxnSpPr>
          <p:cNvPr id="9" name="8 Conector recto"/>
          <p:cNvCxnSpPr>
            <a:endCxn id="2" idx="3"/>
          </p:cNvCxnSpPr>
          <p:nvPr/>
        </p:nvCxnSpPr>
        <p:spPr>
          <a:xfrm flipH="1">
            <a:off x="2694212" y="2020044"/>
            <a:ext cx="4320480" cy="248427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6 Conector recto"/>
          <p:cNvCxnSpPr/>
          <p:nvPr/>
        </p:nvCxnSpPr>
        <p:spPr>
          <a:xfrm>
            <a:off x="2773735" y="1412776"/>
            <a:ext cx="0" cy="3854899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15 CuadroTexto"/>
          <p:cNvSpPr txBox="1"/>
          <p:nvPr/>
        </p:nvSpPr>
        <p:spPr>
          <a:xfrm>
            <a:off x="4338428" y="1158111"/>
            <a:ext cx="1728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FIGURA 8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20353008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42 CuadroTexto"/>
          <p:cNvSpPr txBox="1"/>
          <p:nvPr/>
        </p:nvSpPr>
        <p:spPr>
          <a:xfrm>
            <a:off x="2350170" y="1228110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Z</a:t>
            </a:r>
            <a:endParaRPr lang="es-ES" dirty="0"/>
          </a:p>
        </p:txBody>
      </p:sp>
      <p:sp>
        <p:nvSpPr>
          <p:cNvPr id="44" name="43 CuadroTexto"/>
          <p:cNvSpPr txBox="1"/>
          <p:nvPr/>
        </p:nvSpPr>
        <p:spPr>
          <a:xfrm>
            <a:off x="7020272" y="1988840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Z ’</a:t>
            </a:r>
            <a:endParaRPr lang="es-ES" dirty="0"/>
          </a:p>
        </p:txBody>
      </p:sp>
      <p:cxnSp>
        <p:nvCxnSpPr>
          <p:cNvPr id="14" name="13 Conector recto"/>
          <p:cNvCxnSpPr/>
          <p:nvPr/>
        </p:nvCxnSpPr>
        <p:spPr>
          <a:xfrm>
            <a:off x="1547664" y="5256984"/>
            <a:ext cx="4968552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1 Triángulo isósceles"/>
          <p:cNvSpPr/>
          <p:nvPr/>
        </p:nvSpPr>
        <p:spPr>
          <a:xfrm>
            <a:off x="2550196" y="4288296"/>
            <a:ext cx="288032" cy="216024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" name="3 CuadroTexto"/>
          <p:cNvSpPr txBox="1"/>
          <p:nvPr/>
        </p:nvSpPr>
        <p:spPr>
          <a:xfrm>
            <a:off x="2226160" y="4398429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A</a:t>
            </a:r>
            <a:endParaRPr lang="es-ES" dirty="0"/>
          </a:p>
        </p:txBody>
      </p:sp>
      <p:sp>
        <p:nvSpPr>
          <p:cNvPr id="3" name="2 Triángulo isósceles"/>
          <p:cNvSpPr/>
          <p:nvPr/>
        </p:nvSpPr>
        <p:spPr bwMode="auto">
          <a:xfrm rot="3621184">
            <a:off x="2832965" y="2790424"/>
            <a:ext cx="1861790" cy="2232248"/>
          </a:xfrm>
          <a:prstGeom prst="triangle">
            <a:avLst/>
          </a:prstGeom>
          <a:solidFill>
            <a:srgbClr val="FFCCCC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" name="11 CuadroTexto"/>
          <p:cNvSpPr txBox="1"/>
          <p:nvPr/>
        </p:nvSpPr>
        <p:spPr>
          <a:xfrm>
            <a:off x="755576" y="332656"/>
            <a:ext cx="35283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Este cono tendría los mismos </a:t>
            </a:r>
            <a:r>
              <a:rPr lang="es-ES" dirty="0" err="1" smtClean="0"/>
              <a:t>axoides</a:t>
            </a:r>
            <a:r>
              <a:rPr lang="es-ES" dirty="0" smtClean="0"/>
              <a:t> que el cilindro anterior</a:t>
            </a:r>
            <a:endParaRPr lang="es-ES" dirty="0"/>
          </a:p>
        </p:txBody>
      </p:sp>
      <p:cxnSp>
        <p:nvCxnSpPr>
          <p:cNvPr id="9" name="8 Conector recto"/>
          <p:cNvCxnSpPr>
            <a:endCxn id="2" idx="3"/>
          </p:cNvCxnSpPr>
          <p:nvPr/>
        </p:nvCxnSpPr>
        <p:spPr>
          <a:xfrm flipH="1">
            <a:off x="2694212" y="2020044"/>
            <a:ext cx="4320480" cy="248427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6 Conector recto"/>
          <p:cNvCxnSpPr/>
          <p:nvPr/>
        </p:nvCxnSpPr>
        <p:spPr>
          <a:xfrm>
            <a:off x="2773735" y="1412776"/>
            <a:ext cx="0" cy="3854899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10 Paralelogramo"/>
          <p:cNvSpPr/>
          <p:nvPr/>
        </p:nvSpPr>
        <p:spPr>
          <a:xfrm rot="19394938">
            <a:off x="1878324" y="1510246"/>
            <a:ext cx="1631776" cy="5355800"/>
          </a:xfrm>
          <a:prstGeom prst="parallelogram">
            <a:avLst/>
          </a:prstGeom>
          <a:solidFill>
            <a:srgbClr val="99CCFF">
              <a:alpha val="33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6" name="5 Conector recto"/>
          <p:cNvCxnSpPr/>
          <p:nvPr/>
        </p:nvCxnSpPr>
        <p:spPr bwMode="auto">
          <a:xfrm>
            <a:off x="1115616" y="1597442"/>
            <a:ext cx="2916324" cy="4927902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" name="15 Triángulo isósceles"/>
          <p:cNvSpPr/>
          <p:nvPr/>
        </p:nvSpPr>
        <p:spPr>
          <a:xfrm>
            <a:off x="1536068" y="4370808"/>
            <a:ext cx="2376264" cy="2010520"/>
          </a:xfrm>
          <a:prstGeom prst="triangle">
            <a:avLst/>
          </a:prstGeom>
          <a:solidFill>
            <a:srgbClr val="99FF99">
              <a:alpha val="27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7" name="16 CuadroTexto"/>
          <p:cNvSpPr txBox="1"/>
          <p:nvPr/>
        </p:nvSpPr>
        <p:spPr>
          <a:xfrm>
            <a:off x="831411" y="2236222"/>
            <a:ext cx="17815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solidFill>
                  <a:srgbClr val="002060"/>
                </a:solidFill>
                <a:latin typeface="Calibri" pitchFamily="34" charset="0"/>
              </a:rPr>
              <a:t>AXOIDE MÓVIL</a:t>
            </a:r>
            <a:endParaRPr lang="es-ES" dirty="0">
              <a:solidFill>
                <a:srgbClr val="002060"/>
              </a:solidFill>
              <a:latin typeface="Calibri" pitchFamily="34" charset="0"/>
            </a:endParaRPr>
          </a:p>
        </p:txBody>
      </p:sp>
      <p:sp>
        <p:nvSpPr>
          <p:cNvPr id="18" name="17 CuadroTexto"/>
          <p:cNvSpPr txBox="1"/>
          <p:nvPr/>
        </p:nvSpPr>
        <p:spPr>
          <a:xfrm>
            <a:off x="1761667" y="5720299"/>
            <a:ext cx="1512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solidFill>
                  <a:srgbClr val="003300"/>
                </a:solidFill>
                <a:latin typeface="Calibri" pitchFamily="34" charset="0"/>
              </a:rPr>
              <a:t>AXOIDE FIJO</a:t>
            </a:r>
            <a:endParaRPr lang="es-ES" dirty="0">
              <a:solidFill>
                <a:srgbClr val="003300"/>
              </a:solidFill>
              <a:latin typeface="Calibri" pitchFamily="34" charset="0"/>
            </a:endParaRPr>
          </a:p>
        </p:txBody>
      </p:sp>
      <p:cxnSp>
        <p:nvCxnSpPr>
          <p:cNvPr id="19" name="18 Conector recto de flecha"/>
          <p:cNvCxnSpPr/>
          <p:nvPr/>
        </p:nvCxnSpPr>
        <p:spPr>
          <a:xfrm flipV="1">
            <a:off x="2724200" y="4188146"/>
            <a:ext cx="549635" cy="258259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20 Conector recto de flecha"/>
          <p:cNvCxnSpPr/>
          <p:nvPr/>
        </p:nvCxnSpPr>
        <p:spPr>
          <a:xfrm>
            <a:off x="2771800" y="4328971"/>
            <a:ext cx="0" cy="1116253"/>
          </a:xfrm>
          <a:prstGeom prst="straightConnector1">
            <a:avLst/>
          </a:prstGeom>
          <a:ln w="28575">
            <a:solidFill>
              <a:srgbClr val="00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21 Conector recto de flecha"/>
          <p:cNvCxnSpPr/>
          <p:nvPr/>
        </p:nvCxnSpPr>
        <p:spPr>
          <a:xfrm>
            <a:off x="2771800" y="4477762"/>
            <a:ext cx="390464" cy="67943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19 Conector recto"/>
          <p:cNvCxnSpPr/>
          <p:nvPr/>
        </p:nvCxnSpPr>
        <p:spPr bwMode="auto">
          <a:xfrm>
            <a:off x="3162264" y="4188146"/>
            <a:ext cx="0" cy="96904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" name="24 Conector recto"/>
          <p:cNvCxnSpPr/>
          <p:nvPr/>
        </p:nvCxnSpPr>
        <p:spPr bwMode="auto">
          <a:xfrm flipH="1">
            <a:off x="2773735" y="5085184"/>
            <a:ext cx="500100" cy="36004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9" name="28 CuadroTexto"/>
          <p:cNvSpPr txBox="1"/>
          <p:nvPr/>
        </p:nvSpPr>
        <p:spPr>
          <a:xfrm>
            <a:off x="2717751" y="5345410"/>
            <a:ext cx="6120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.</a:t>
            </a:r>
            <a:endParaRPr lang="es-ES" dirty="0"/>
          </a:p>
        </p:txBody>
      </p:sp>
      <p:sp>
        <p:nvSpPr>
          <p:cNvPr id="27" name="26 CuadroTexto"/>
          <p:cNvSpPr txBox="1"/>
          <p:nvPr/>
        </p:nvSpPr>
        <p:spPr>
          <a:xfrm>
            <a:off x="2663745" y="5513507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sym typeface="Symbol"/>
              </a:rPr>
              <a:t></a:t>
            </a:r>
            <a:endParaRPr lang="es-ES" dirty="0"/>
          </a:p>
        </p:txBody>
      </p:sp>
      <p:sp>
        <p:nvSpPr>
          <p:cNvPr id="28" name="27 CuadroTexto"/>
          <p:cNvSpPr txBox="1"/>
          <p:nvPr/>
        </p:nvSpPr>
        <p:spPr>
          <a:xfrm>
            <a:off x="2838228" y="4396308"/>
            <a:ext cx="7256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solidFill>
                  <a:srgbClr val="FF0000"/>
                </a:solidFill>
                <a:sym typeface="Symbol"/>
              </a:rPr>
              <a:t></a:t>
            </a:r>
            <a:endParaRPr lang="es-ES" dirty="0">
              <a:solidFill>
                <a:srgbClr val="FF0000"/>
              </a:solidFill>
            </a:endParaRPr>
          </a:p>
        </p:txBody>
      </p:sp>
      <p:sp>
        <p:nvSpPr>
          <p:cNvPr id="32" name="31 CuadroTexto"/>
          <p:cNvSpPr txBox="1"/>
          <p:nvPr/>
        </p:nvSpPr>
        <p:spPr>
          <a:xfrm>
            <a:off x="2825763" y="3817675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sym typeface="Symbol"/>
              </a:rPr>
              <a:t></a:t>
            </a:r>
            <a:endParaRPr lang="es-ES" dirty="0"/>
          </a:p>
        </p:txBody>
      </p:sp>
      <p:sp>
        <p:nvSpPr>
          <p:cNvPr id="30" name="29 CuadroTexto"/>
          <p:cNvSpPr txBox="1"/>
          <p:nvPr/>
        </p:nvSpPr>
        <p:spPr>
          <a:xfrm>
            <a:off x="2864038" y="3683677"/>
            <a:ext cx="5455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.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04181175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2555776" y="1268760"/>
            <a:ext cx="2880320" cy="309634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6" name="5 Conector recto"/>
          <p:cNvCxnSpPr/>
          <p:nvPr/>
        </p:nvCxnSpPr>
        <p:spPr>
          <a:xfrm>
            <a:off x="3923928" y="344885"/>
            <a:ext cx="36000" cy="466829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6 Elipse"/>
          <p:cNvSpPr/>
          <p:nvPr/>
        </p:nvSpPr>
        <p:spPr>
          <a:xfrm>
            <a:off x="3959928" y="2924944"/>
            <a:ext cx="1476168" cy="1440160"/>
          </a:xfrm>
          <a:prstGeom prst="ellipse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" name="7 CuadroTexto"/>
          <p:cNvSpPr txBox="1"/>
          <p:nvPr/>
        </p:nvSpPr>
        <p:spPr>
          <a:xfrm>
            <a:off x="5796136" y="1556792"/>
            <a:ext cx="27363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Esfera dentro de un cilindro</a:t>
            </a:r>
            <a:endParaRPr lang="es-ES" dirty="0"/>
          </a:p>
        </p:txBody>
      </p:sp>
      <p:cxnSp>
        <p:nvCxnSpPr>
          <p:cNvPr id="9" name="8 Conector recto"/>
          <p:cNvCxnSpPr/>
          <p:nvPr/>
        </p:nvCxnSpPr>
        <p:spPr>
          <a:xfrm flipH="1">
            <a:off x="3923928" y="476672"/>
            <a:ext cx="2376264" cy="453650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11 CuadroTexto"/>
          <p:cNvSpPr txBox="1"/>
          <p:nvPr/>
        </p:nvSpPr>
        <p:spPr>
          <a:xfrm>
            <a:off x="3550568" y="354832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Z</a:t>
            </a:r>
            <a:endParaRPr lang="es-ES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580112" y="395372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Z ’</a:t>
            </a:r>
            <a:endParaRPr lang="es-ES" dirty="0"/>
          </a:p>
        </p:txBody>
      </p:sp>
      <p:sp>
        <p:nvSpPr>
          <p:cNvPr id="16" name="15 CuadroTexto"/>
          <p:cNvSpPr txBox="1"/>
          <p:nvPr/>
        </p:nvSpPr>
        <p:spPr>
          <a:xfrm>
            <a:off x="827584" y="1549534"/>
            <a:ext cx="1728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FIGURA 9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2555776" y="1268760"/>
            <a:ext cx="2880320" cy="309634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6" name="5 Conector recto"/>
          <p:cNvCxnSpPr/>
          <p:nvPr/>
        </p:nvCxnSpPr>
        <p:spPr>
          <a:xfrm>
            <a:off x="3923928" y="344885"/>
            <a:ext cx="36000" cy="466829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6 Elipse"/>
          <p:cNvSpPr/>
          <p:nvPr/>
        </p:nvSpPr>
        <p:spPr>
          <a:xfrm>
            <a:off x="3995936" y="2924944"/>
            <a:ext cx="1440160" cy="1440160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" name="8 CuadroTexto"/>
          <p:cNvSpPr txBox="1"/>
          <p:nvPr/>
        </p:nvSpPr>
        <p:spPr>
          <a:xfrm>
            <a:off x="3550568" y="354832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Z</a:t>
            </a:r>
            <a:endParaRPr lang="es-ES" dirty="0"/>
          </a:p>
        </p:txBody>
      </p:sp>
      <p:cxnSp>
        <p:nvCxnSpPr>
          <p:cNvPr id="13" name="12 Conector recto"/>
          <p:cNvCxnSpPr/>
          <p:nvPr/>
        </p:nvCxnSpPr>
        <p:spPr>
          <a:xfrm flipH="1">
            <a:off x="3941928" y="476672"/>
            <a:ext cx="2358264" cy="453650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14 CuadroTexto"/>
          <p:cNvSpPr txBox="1"/>
          <p:nvPr/>
        </p:nvSpPr>
        <p:spPr>
          <a:xfrm>
            <a:off x="6300192" y="465478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Z ’</a:t>
            </a:r>
            <a:endParaRPr lang="es-ES" dirty="0"/>
          </a:p>
        </p:txBody>
      </p:sp>
      <p:sp>
        <p:nvSpPr>
          <p:cNvPr id="16" name="15 Triángulo isósceles"/>
          <p:cNvSpPr/>
          <p:nvPr/>
        </p:nvSpPr>
        <p:spPr>
          <a:xfrm rot="10800000">
            <a:off x="2519770" y="3760837"/>
            <a:ext cx="2916326" cy="1200150"/>
          </a:xfrm>
          <a:prstGeom prst="triangle">
            <a:avLst/>
          </a:prstGeom>
          <a:solidFill>
            <a:srgbClr val="99FF99">
              <a:alpha val="24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9" name="18 Triángulo isósceles"/>
          <p:cNvSpPr/>
          <p:nvPr/>
        </p:nvSpPr>
        <p:spPr>
          <a:xfrm rot="12275058">
            <a:off x="3465197" y="3141936"/>
            <a:ext cx="1832835" cy="1892441"/>
          </a:xfrm>
          <a:prstGeom prst="triangle">
            <a:avLst/>
          </a:prstGeom>
          <a:solidFill>
            <a:srgbClr val="99CCFF">
              <a:alpha val="32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" name="19 CuadroTexto"/>
          <p:cNvSpPr txBox="1"/>
          <p:nvPr/>
        </p:nvSpPr>
        <p:spPr>
          <a:xfrm>
            <a:off x="3959928" y="3140968"/>
            <a:ext cx="17815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solidFill>
                  <a:srgbClr val="002060"/>
                </a:solidFill>
                <a:latin typeface="Calibri" pitchFamily="34" charset="0"/>
              </a:rPr>
              <a:t>AXOIDE MÓVIL</a:t>
            </a:r>
            <a:endParaRPr lang="es-ES" dirty="0">
              <a:solidFill>
                <a:srgbClr val="002060"/>
              </a:solidFill>
              <a:latin typeface="Calibri" pitchFamily="34" charset="0"/>
            </a:endParaRPr>
          </a:p>
        </p:txBody>
      </p:sp>
      <p:sp>
        <p:nvSpPr>
          <p:cNvPr id="21" name="20 CuadroTexto"/>
          <p:cNvSpPr txBox="1"/>
          <p:nvPr/>
        </p:nvSpPr>
        <p:spPr>
          <a:xfrm>
            <a:off x="2506452" y="3760837"/>
            <a:ext cx="1512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solidFill>
                  <a:srgbClr val="003300"/>
                </a:solidFill>
                <a:latin typeface="Calibri" pitchFamily="34" charset="0"/>
              </a:rPr>
              <a:t>AXOIDE FIJO</a:t>
            </a:r>
            <a:endParaRPr lang="es-ES" dirty="0">
              <a:solidFill>
                <a:srgbClr val="003300"/>
              </a:solidFill>
              <a:latin typeface="Calibri" pitchFamily="34" charset="0"/>
            </a:endParaRPr>
          </a:p>
        </p:txBody>
      </p:sp>
      <p:cxnSp>
        <p:nvCxnSpPr>
          <p:cNvPr id="22" name="21 Conector recto de flecha"/>
          <p:cNvCxnSpPr/>
          <p:nvPr/>
        </p:nvCxnSpPr>
        <p:spPr>
          <a:xfrm flipH="1">
            <a:off x="3347864" y="4917185"/>
            <a:ext cx="648072" cy="577122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23 Conector recto de flecha"/>
          <p:cNvCxnSpPr/>
          <p:nvPr/>
        </p:nvCxnSpPr>
        <p:spPr>
          <a:xfrm flipV="1">
            <a:off x="3959928" y="4088157"/>
            <a:ext cx="18004" cy="798940"/>
          </a:xfrm>
          <a:prstGeom prst="straightConnector1">
            <a:avLst/>
          </a:prstGeom>
          <a:ln w="28575">
            <a:solidFill>
              <a:srgbClr val="00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25 Conector recto de flecha"/>
          <p:cNvCxnSpPr/>
          <p:nvPr/>
        </p:nvCxnSpPr>
        <p:spPr>
          <a:xfrm flipH="1">
            <a:off x="3455876" y="4945280"/>
            <a:ext cx="513054" cy="114801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30 Conector recto"/>
          <p:cNvCxnSpPr/>
          <p:nvPr/>
        </p:nvCxnSpPr>
        <p:spPr>
          <a:xfrm flipH="1">
            <a:off x="3435400" y="4221088"/>
            <a:ext cx="506528" cy="110877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34 Conector recto"/>
          <p:cNvCxnSpPr/>
          <p:nvPr/>
        </p:nvCxnSpPr>
        <p:spPr>
          <a:xfrm>
            <a:off x="3414924" y="5478655"/>
            <a:ext cx="20476" cy="59898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35 CuadroTexto"/>
          <p:cNvSpPr txBox="1"/>
          <p:nvPr/>
        </p:nvSpPr>
        <p:spPr>
          <a:xfrm>
            <a:off x="3198050" y="4865109"/>
            <a:ext cx="9477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solidFill>
                  <a:srgbClr val="FF0000"/>
                </a:solidFill>
                <a:sym typeface="Symbol"/>
              </a:rPr>
              <a:t></a:t>
            </a:r>
            <a:endParaRPr lang="es-ES" dirty="0">
              <a:solidFill>
                <a:srgbClr val="FF0000"/>
              </a:solidFill>
            </a:endParaRPr>
          </a:p>
        </p:txBody>
      </p:sp>
      <p:sp>
        <p:nvSpPr>
          <p:cNvPr id="37" name="36 CuadroTexto"/>
          <p:cNvSpPr txBox="1"/>
          <p:nvPr/>
        </p:nvSpPr>
        <p:spPr>
          <a:xfrm>
            <a:off x="4018620" y="4056878"/>
            <a:ext cx="6120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.</a:t>
            </a:r>
            <a:endParaRPr lang="es-ES" dirty="0"/>
          </a:p>
        </p:txBody>
      </p:sp>
      <p:sp>
        <p:nvSpPr>
          <p:cNvPr id="38" name="37 CuadroTexto"/>
          <p:cNvSpPr txBox="1"/>
          <p:nvPr/>
        </p:nvSpPr>
        <p:spPr>
          <a:xfrm>
            <a:off x="3779912" y="5408817"/>
            <a:ext cx="6120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.</a:t>
            </a:r>
            <a:endParaRPr lang="es-ES" dirty="0"/>
          </a:p>
        </p:txBody>
      </p:sp>
      <p:sp>
        <p:nvSpPr>
          <p:cNvPr id="39" name="38 CuadroTexto"/>
          <p:cNvSpPr txBox="1"/>
          <p:nvPr/>
        </p:nvSpPr>
        <p:spPr>
          <a:xfrm>
            <a:off x="3766592" y="5561461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sym typeface="Symbol"/>
              </a:rPr>
              <a:t></a:t>
            </a:r>
            <a:endParaRPr lang="es-ES" dirty="0"/>
          </a:p>
        </p:txBody>
      </p:sp>
      <p:sp>
        <p:nvSpPr>
          <p:cNvPr id="40" name="39 CuadroTexto"/>
          <p:cNvSpPr txBox="1"/>
          <p:nvPr/>
        </p:nvSpPr>
        <p:spPr>
          <a:xfrm>
            <a:off x="3971483" y="4221088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sym typeface="Symbol"/>
              </a:rPr>
              <a:t></a:t>
            </a:r>
            <a:endParaRPr lang="es-ES" dirty="0"/>
          </a:p>
        </p:txBody>
      </p:sp>
      <p:sp>
        <p:nvSpPr>
          <p:cNvPr id="41" name="40 CuadroTexto"/>
          <p:cNvSpPr txBox="1"/>
          <p:nvPr/>
        </p:nvSpPr>
        <p:spPr>
          <a:xfrm>
            <a:off x="6600564" y="1981820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solidFill>
                  <a:srgbClr val="FF0000"/>
                </a:solidFill>
              </a:rPr>
              <a:t>EIR</a:t>
            </a:r>
            <a:endParaRPr lang="es-ES" dirty="0">
              <a:solidFill>
                <a:srgbClr val="FF0000"/>
              </a:solidFill>
            </a:endParaRPr>
          </a:p>
        </p:txBody>
      </p:sp>
      <p:sp>
        <p:nvSpPr>
          <p:cNvPr id="44" name="43 CuadroTexto"/>
          <p:cNvSpPr txBox="1"/>
          <p:nvPr/>
        </p:nvSpPr>
        <p:spPr>
          <a:xfrm>
            <a:off x="573138" y="508666"/>
            <a:ext cx="31683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Los dos </a:t>
            </a:r>
            <a:r>
              <a:rPr lang="es-ES" dirty="0" err="1" smtClean="0"/>
              <a:t>axoides</a:t>
            </a:r>
            <a:r>
              <a:rPr lang="es-ES" dirty="0" smtClean="0"/>
              <a:t> son conos de </a:t>
            </a:r>
            <a:r>
              <a:rPr lang="es-ES" dirty="0" err="1" smtClean="0"/>
              <a:t>semiángulo</a:t>
            </a:r>
            <a:r>
              <a:rPr lang="es-ES" dirty="0" smtClean="0"/>
              <a:t> diferente</a:t>
            </a:r>
            <a:endParaRPr lang="es-ES" dirty="0"/>
          </a:p>
        </p:txBody>
      </p:sp>
      <p:cxnSp>
        <p:nvCxnSpPr>
          <p:cNvPr id="3" name="2 Conector recto"/>
          <p:cNvCxnSpPr/>
          <p:nvPr/>
        </p:nvCxnSpPr>
        <p:spPr>
          <a:xfrm flipH="1">
            <a:off x="2987824" y="1988840"/>
            <a:ext cx="4536504" cy="3816424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176603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riángulo isósceles"/>
          <p:cNvSpPr/>
          <p:nvPr/>
        </p:nvSpPr>
        <p:spPr>
          <a:xfrm>
            <a:off x="781858" y="2407574"/>
            <a:ext cx="2664296" cy="2592288"/>
          </a:xfrm>
          <a:prstGeom prst="triangle">
            <a:avLst/>
          </a:prstGeom>
          <a:solidFill>
            <a:srgbClr val="9933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5" name="4 Triángulo isósceles"/>
          <p:cNvSpPr/>
          <p:nvPr/>
        </p:nvSpPr>
        <p:spPr>
          <a:xfrm rot="18445420">
            <a:off x="1856281" y="1876490"/>
            <a:ext cx="2604379" cy="2607733"/>
          </a:xfrm>
          <a:prstGeom prst="triangle">
            <a:avLst/>
          </a:prstGeom>
          <a:solidFill>
            <a:srgbClr val="FFCC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cxnSp>
        <p:nvCxnSpPr>
          <p:cNvPr id="7" name="6 Conector recto"/>
          <p:cNvCxnSpPr>
            <a:endCxn id="4" idx="3"/>
          </p:cNvCxnSpPr>
          <p:nvPr/>
        </p:nvCxnSpPr>
        <p:spPr>
          <a:xfrm>
            <a:off x="2078002" y="679382"/>
            <a:ext cx="36004" cy="432048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8 Conector recto"/>
          <p:cNvCxnSpPr/>
          <p:nvPr/>
        </p:nvCxnSpPr>
        <p:spPr>
          <a:xfrm>
            <a:off x="971600" y="1556792"/>
            <a:ext cx="3960440" cy="288032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42 CuadroTexto"/>
          <p:cNvSpPr txBox="1"/>
          <p:nvPr/>
        </p:nvSpPr>
        <p:spPr>
          <a:xfrm>
            <a:off x="1691680" y="330951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Z fijo</a:t>
            </a:r>
            <a:endParaRPr lang="es-ES" dirty="0"/>
          </a:p>
        </p:txBody>
      </p:sp>
      <p:sp>
        <p:nvSpPr>
          <p:cNvPr id="44" name="43 CuadroTexto"/>
          <p:cNvSpPr txBox="1"/>
          <p:nvPr/>
        </p:nvSpPr>
        <p:spPr>
          <a:xfrm>
            <a:off x="395536" y="849581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Z ’ móvil</a:t>
            </a:r>
            <a:endParaRPr lang="es-ES" dirty="0"/>
          </a:p>
        </p:txBody>
      </p:sp>
      <p:sp>
        <p:nvSpPr>
          <p:cNvPr id="45" name="44 CuadroTexto"/>
          <p:cNvSpPr txBox="1"/>
          <p:nvPr/>
        </p:nvSpPr>
        <p:spPr>
          <a:xfrm>
            <a:off x="1403648" y="5157192"/>
            <a:ext cx="24482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Cono rodando sin deslizar sobre cono</a:t>
            </a:r>
            <a:endParaRPr lang="es-ES" dirty="0"/>
          </a:p>
        </p:txBody>
      </p:sp>
      <p:cxnSp>
        <p:nvCxnSpPr>
          <p:cNvPr id="3" name="2 Conector recto"/>
          <p:cNvCxnSpPr/>
          <p:nvPr/>
        </p:nvCxnSpPr>
        <p:spPr>
          <a:xfrm flipV="1">
            <a:off x="393626" y="4990495"/>
            <a:ext cx="6408712" cy="13314"/>
          </a:xfrm>
          <a:prstGeom prst="line">
            <a:avLst/>
          </a:prstGeom>
          <a:ln w="25400">
            <a:solidFill>
              <a:srgbClr val="00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12 Rectángulo"/>
          <p:cNvSpPr/>
          <p:nvPr/>
        </p:nvSpPr>
        <p:spPr>
          <a:xfrm>
            <a:off x="2627784" y="199678"/>
            <a:ext cx="5976664" cy="21698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sz="1500" dirty="0"/>
              <a:t>En el transcurso del movimiento del sólido, el eje instantáneo modifica su posición con respecto a un referencial de ejes fijos en el espacio </a:t>
            </a:r>
            <a:r>
              <a:rPr lang="es-ES" sz="1500" dirty="0" smtClean="0"/>
              <a:t>XYZ, </a:t>
            </a:r>
            <a:r>
              <a:rPr lang="es-ES" sz="1500" dirty="0"/>
              <a:t>generando una superficie reglada que recibe el nombre de </a:t>
            </a:r>
            <a:r>
              <a:rPr lang="es-ES" sz="1500" dirty="0" smtClean="0"/>
              <a:t> </a:t>
            </a:r>
            <a:r>
              <a:rPr lang="es-ES" sz="1500" dirty="0" smtClean="0">
                <a:solidFill>
                  <a:schemeClr val="accent5">
                    <a:lumMod val="50000"/>
                  </a:schemeClr>
                </a:solidFill>
              </a:rPr>
              <a:t>AXOIDE FIJO, </a:t>
            </a:r>
            <a:r>
              <a:rPr lang="es-ES" sz="1500" dirty="0"/>
              <a:t>Por otra parte, el eje instantáneo, en su movimiento con respecto </a:t>
            </a:r>
            <a:r>
              <a:rPr lang="es-ES" sz="1500" dirty="0" smtClean="0"/>
              <a:t>a un SR de </a:t>
            </a:r>
            <a:r>
              <a:rPr lang="es-ES" sz="1500" dirty="0"/>
              <a:t>ejes ligados al sólido </a:t>
            </a:r>
            <a:r>
              <a:rPr lang="es-ES" sz="1500" dirty="0" smtClean="0"/>
              <a:t>X’Y’Z’, </a:t>
            </a:r>
            <a:r>
              <a:rPr lang="es-ES" sz="1500" dirty="0"/>
              <a:t>genera otra superficie reglada que recibe el nombre de </a:t>
            </a:r>
            <a:r>
              <a:rPr lang="es-ES" sz="1500" dirty="0" smtClean="0">
                <a:solidFill>
                  <a:srgbClr val="0000FF"/>
                </a:solidFill>
              </a:rPr>
              <a:t>AXOIDE MÓVIL.</a:t>
            </a:r>
            <a:r>
              <a:rPr lang="es-ES" sz="1500" dirty="0" smtClean="0"/>
              <a:t> En </a:t>
            </a:r>
            <a:r>
              <a:rPr lang="es-ES" sz="1500" dirty="0"/>
              <a:t>cada instante, ambos </a:t>
            </a:r>
            <a:r>
              <a:rPr lang="es-ES" sz="1500" dirty="0" err="1"/>
              <a:t>axoides</a:t>
            </a:r>
            <a:r>
              <a:rPr lang="es-ES" sz="1500" dirty="0"/>
              <a:t> deben tener una recta común, que es el eje instantáneo correspondiente a dicho </a:t>
            </a:r>
            <a:r>
              <a:rPr lang="es-ES" sz="1500" dirty="0" smtClean="0"/>
              <a:t>instante (</a:t>
            </a:r>
            <a:r>
              <a:rPr lang="es-ES" sz="1500" dirty="0" smtClean="0">
                <a:solidFill>
                  <a:srgbClr val="FF0000"/>
                </a:solidFill>
              </a:rPr>
              <a:t>EIR</a:t>
            </a:r>
            <a:r>
              <a:rPr lang="es-ES" sz="1500" dirty="0" smtClean="0"/>
              <a:t>), </a:t>
            </a:r>
            <a:r>
              <a:rPr lang="es-ES" sz="1500" dirty="0"/>
              <a:t>de modo que ambos </a:t>
            </a:r>
            <a:r>
              <a:rPr lang="es-ES" sz="1500" dirty="0" err="1"/>
              <a:t>axoides</a:t>
            </a:r>
            <a:r>
              <a:rPr lang="es-ES" sz="1500" dirty="0"/>
              <a:t> son tangentes a lo largo de la recta mencionada</a:t>
            </a:r>
          </a:p>
        </p:txBody>
      </p:sp>
      <p:sp>
        <p:nvSpPr>
          <p:cNvPr id="14" name="13 CuadroTexto"/>
          <p:cNvSpPr txBox="1"/>
          <p:nvPr/>
        </p:nvSpPr>
        <p:spPr>
          <a:xfrm>
            <a:off x="6660232" y="4149080"/>
            <a:ext cx="1728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FIGURA 1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2555776" y="1268760"/>
            <a:ext cx="2880320" cy="309634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6" name="5 Conector recto"/>
          <p:cNvCxnSpPr/>
          <p:nvPr/>
        </p:nvCxnSpPr>
        <p:spPr>
          <a:xfrm>
            <a:off x="3923928" y="344885"/>
            <a:ext cx="36000" cy="424847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7 CuadroTexto"/>
          <p:cNvSpPr txBox="1"/>
          <p:nvPr/>
        </p:nvSpPr>
        <p:spPr>
          <a:xfrm>
            <a:off x="5940152" y="548680"/>
            <a:ext cx="27363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Cono dentro de un cilindro</a:t>
            </a:r>
            <a:endParaRPr lang="es-ES" dirty="0"/>
          </a:p>
        </p:txBody>
      </p:sp>
      <p:sp>
        <p:nvSpPr>
          <p:cNvPr id="2" name="1 Triángulo rectángulo"/>
          <p:cNvSpPr/>
          <p:nvPr/>
        </p:nvSpPr>
        <p:spPr>
          <a:xfrm rot="5400000">
            <a:off x="2609780" y="3014956"/>
            <a:ext cx="1296144" cy="1404152"/>
          </a:xfrm>
          <a:prstGeom prst="rtTriangle">
            <a:avLst/>
          </a:prstGeom>
          <a:solidFill>
            <a:srgbClr val="FFCC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" name="8 CuadroTexto"/>
          <p:cNvSpPr txBox="1"/>
          <p:nvPr/>
        </p:nvSpPr>
        <p:spPr>
          <a:xfrm>
            <a:off x="3635896" y="366421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Z</a:t>
            </a:r>
            <a:endParaRPr lang="es-ES" dirty="0"/>
          </a:p>
        </p:txBody>
      </p:sp>
      <p:cxnSp>
        <p:nvCxnSpPr>
          <p:cNvPr id="10" name="9 Conector recto"/>
          <p:cNvCxnSpPr>
            <a:endCxn id="4" idx="2"/>
          </p:cNvCxnSpPr>
          <p:nvPr/>
        </p:nvCxnSpPr>
        <p:spPr>
          <a:xfrm>
            <a:off x="899592" y="1578149"/>
            <a:ext cx="3096344" cy="278695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10 CuadroTexto"/>
          <p:cNvSpPr txBox="1"/>
          <p:nvPr/>
        </p:nvSpPr>
        <p:spPr>
          <a:xfrm>
            <a:off x="889348" y="1290643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Z ’</a:t>
            </a:r>
            <a:endParaRPr lang="es-ES" dirty="0"/>
          </a:p>
        </p:txBody>
      </p:sp>
      <p:sp>
        <p:nvSpPr>
          <p:cNvPr id="16" name="15 CuadroTexto"/>
          <p:cNvSpPr txBox="1"/>
          <p:nvPr/>
        </p:nvSpPr>
        <p:spPr>
          <a:xfrm>
            <a:off x="6228184" y="2099789"/>
            <a:ext cx="1728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FIGURA 10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276067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2555776" y="1268760"/>
            <a:ext cx="2880320" cy="309634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6" name="5 Conector recto"/>
          <p:cNvCxnSpPr/>
          <p:nvPr/>
        </p:nvCxnSpPr>
        <p:spPr>
          <a:xfrm>
            <a:off x="3886415" y="344884"/>
            <a:ext cx="36001" cy="510033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7 CuadroTexto"/>
          <p:cNvSpPr txBox="1"/>
          <p:nvPr/>
        </p:nvSpPr>
        <p:spPr>
          <a:xfrm>
            <a:off x="5940152" y="548680"/>
            <a:ext cx="27363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El </a:t>
            </a:r>
            <a:r>
              <a:rPr lang="es-ES" dirty="0" err="1" smtClean="0"/>
              <a:t>axoide</a:t>
            </a:r>
            <a:r>
              <a:rPr lang="es-ES" dirty="0" smtClean="0"/>
              <a:t> fijo es un plano, el </a:t>
            </a:r>
            <a:r>
              <a:rPr lang="es-ES" dirty="0" err="1" smtClean="0"/>
              <a:t>axoide</a:t>
            </a:r>
            <a:r>
              <a:rPr lang="es-ES" dirty="0" smtClean="0"/>
              <a:t> móvil es un cono</a:t>
            </a:r>
            <a:endParaRPr lang="es-ES" dirty="0"/>
          </a:p>
        </p:txBody>
      </p:sp>
      <p:sp>
        <p:nvSpPr>
          <p:cNvPr id="2" name="1 Triángulo rectángulo"/>
          <p:cNvSpPr/>
          <p:nvPr/>
        </p:nvSpPr>
        <p:spPr>
          <a:xfrm rot="5400000">
            <a:off x="2573776" y="2978952"/>
            <a:ext cx="1368152" cy="1404152"/>
          </a:xfrm>
          <a:prstGeom prst="rtTriangle">
            <a:avLst/>
          </a:prstGeom>
          <a:solidFill>
            <a:srgbClr val="FFCC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5" name="4 Conector recto"/>
          <p:cNvCxnSpPr>
            <a:endCxn id="4" idx="2"/>
          </p:cNvCxnSpPr>
          <p:nvPr/>
        </p:nvCxnSpPr>
        <p:spPr>
          <a:xfrm>
            <a:off x="1043608" y="1556792"/>
            <a:ext cx="2952328" cy="280831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13 Conector recto"/>
          <p:cNvCxnSpPr/>
          <p:nvPr/>
        </p:nvCxnSpPr>
        <p:spPr>
          <a:xfrm>
            <a:off x="1043608" y="4365104"/>
            <a:ext cx="633670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15 CuadroTexto"/>
          <p:cNvSpPr txBox="1"/>
          <p:nvPr/>
        </p:nvSpPr>
        <p:spPr>
          <a:xfrm>
            <a:off x="6912260" y="3970992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solidFill>
                  <a:srgbClr val="FF0000"/>
                </a:solidFill>
              </a:rPr>
              <a:t>EIR</a:t>
            </a:r>
            <a:endParaRPr lang="es-ES" dirty="0">
              <a:solidFill>
                <a:srgbClr val="FF0000"/>
              </a:solidFill>
            </a:endParaRPr>
          </a:p>
        </p:txBody>
      </p:sp>
      <p:sp>
        <p:nvSpPr>
          <p:cNvPr id="18" name="17 Triángulo rectángulo"/>
          <p:cNvSpPr/>
          <p:nvPr/>
        </p:nvSpPr>
        <p:spPr>
          <a:xfrm rot="16200000">
            <a:off x="1642449" y="2058845"/>
            <a:ext cx="2232248" cy="2330710"/>
          </a:xfrm>
          <a:prstGeom prst="rtTriangle">
            <a:avLst/>
          </a:prstGeom>
          <a:solidFill>
            <a:srgbClr val="99CCFF">
              <a:alpha val="25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9" name="18 CuadroTexto"/>
          <p:cNvSpPr txBox="1"/>
          <p:nvPr/>
        </p:nvSpPr>
        <p:spPr>
          <a:xfrm>
            <a:off x="3550568" y="354832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Z</a:t>
            </a:r>
            <a:endParaRPr lang="es-ES" dirty="0"/>
          </a:p>
        </p:txBody>
      </p:sp>
      <p:sp>
        <p:nvSpPr>
          <p:cNvPr id="20" name="19 CuadroTexto"/>
          <p:cNvSpPr txBox="1"/>
          <p:nvPr/>
        </p:nvSpPr>
        <p:spPr>
          <a:xfrm>
            <a:off x="1012143" y="1268760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Z ’</a:t>
            </a:r>
            <a:endParaRPr lang="es-ES" dirty="0"/>
          </a:p>
        </p:txBody>
      </p:sp>
      <p:cxnSp>
        <p:nvCxnSpPr>
          <p:cNvPr id="22" name="21 Conector recto de flecha"/>
          <p:cNvCxnSpPr/>
          <p:nvPr/>
        </p:nvCxnSpPr>
        <p:spPr>
          <a:xfrm flipH="1" flipV="1">
            <a:off x="3131840" y="4340324"/>
            <a:ext cx="792090" cy="2478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24 Conector recto de flecha"/>
          <p:cNvCxnSpPr/>
          <p:nvPr/>
        </p:nvCxnSpPr>
        <p:spPr>
          <a:xfrm flipH="1" flipV="1">
            <a:off x="3131840" y="3501008"/>
            <a:ext cx="828089" cy="816843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28 Conector recto"/>
          <p:cNvCxnSpPr/>
          <p:nvPr/>
        </p:nvCxnSpPr>
        <p:spPr>
          <a:xfrm>
            <a:off x="3131840" y="3501008"/>
            <a:ext cx="0" cy="8905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29 Conector recto"/>
          <p:cNvCxnSpPr/>
          <p:nvPr/>
        </p:nvCxnSpPr>
        <p:spPr>
          <a:xfrm>
            <a:off x="3923930" y="4340324"/>
            <a:ext cx="0" cy="890550"/>
          </a:xfrm>
          <a:prstGeom prst="line">
            <a:avLst/>
          </a:prstGeom>
          <a:ln w="254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31 Conector recto"/>
          <p:cNvCxnSpPr/>
          <p:nvPr/>
        </p:nvCxnSpPr>
        <p:spPr>
          <a:xfrm>
            <a:off x="3131840" y="4365104"/>
            <a:ext cx="754575" cy="86577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32 CuadroTexto"/>
          <p:cNvSpPr txBox="1"/>
          <p:nvPr/>
        </p:nvSpPr>
        <p:spPr>
          <a:xfrm>
            <a:off x="5076056" y="4600933"/>
            <a:ext cx="1512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solidFill>
                  <a:srgbClr val="003300"/>
                </a:solidFill>
                <a:latin typeface="Calibri" pitchFamily="34" charset="0"/>
              </a:rPr>
              <a:t>AXOIDE FIJO</a:t>
            </a:r>
            <a:endParaRPr lang="es-ES" dirty="0">
              <a:solidFill>
                <a:srgbClr val="003300"/>
              </a:solidFill>
              <a:latin typeface="Calibri" pitchFamily="34" charset="0"/>
            </a:endParaRPr>
          </a:p>
        </p:txBody>
      </p:sp>
      <p:sp>
        <p:nvSpPr>
          <p:cNvPr id="34" name="33 CuadroTexto"/>
          <p:cNvSpPr txBox="1"/>
          <p:nvPr/>
        </p:nvSpPr>
        <p:spPr>
          <a:xfrm>
            <a:off x="2696773" y="2960948"/>
            <a:ext cx="17815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solidFill>
                  <a:srgbClr val="002060"/>
                </a:solidFill>
                <a:latin typeface="Calibri" pitchFamily="34" charset="0"/>
              </a:rPr>
              <a:t>AXOIDE MÓVIL</a:t>
            </a:r>
            <a:endParaRPr lang="es-ES" dirty="0">
              <a:solidFill>
                <a:srgbClr val="002060"/>
              </a:solidFill>
              <a:latin typeface="Calibri" pitchFamily="34" charset="0"/>
            </a:endParaRPr>
          </a:p>
        </p:txBody>
      </p:sp>
      <p:sp>
        <p:nvSpPr>
          <p:cNvPr id="35" name="34 CuadroTexto"/>
          <p:cNvSpPr txBox="1"/>
          <p:nvPr/>
        </p:nvSpPr>
        <p:spPr>
          <a:xfrm>
            <a:off x="3198050" y="3921201"/>
            <a:ext cx="9477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solidFill>
                  <a:srgbClr val="FF0000"/>
                </a:solidFill>
                <a:sym typeface="Symbol"/>
              </a:rPr>
              <a:t></a:t>
            </a:r>
            <a:endParaRPr lang="es-ES" dirty="0">
              <a:solidFill>
                <a:srgbClr val="FF0000"/>
              </a:solidFill>
            </a:endParaRPr>
          </a:p>
        </p:txBody>
      </p:sp>
      <p:sp>
        <p:nvSpPr>
          <p:cNvPr id="36" name="35 CuadroTexto"/>
          <p:cNvSpPr txBox="1"/>
          <p:nvPr/>
        </p:nvSpPr>
        <p:spPr>
          <a:xfrm>
            <a:off x="3569833" y="3743078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sym typeface="Symbol"/>
              </a:rPr>
              <a:t></a:t>
            </a:r>
            <a:endParaRPr lang="es-ES" dirty="0"/>
          </a:p>
        </p:txBody>
      </p:sp>
      <p:sp>
        <p:nvSpPr>
          <p:cNvPr id="37" name="36 CuadroTexto"/>
          <p:cNvSpPr txBox="1"/>
          <p:nvPr/>
        </p:nvSpPr>
        <p:spPr>
          <a:xfrm>
            <a:off x="3995936" y="4590269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sym typeface="Symbol"/>
              </a:rPr>
              <a:t></a:t>
            </a:r>
            <a:endParaRPr lang="es-ES" dirty="0"/>
          </a:p>
        </p:txBody>
      </p:sp>
      <p:sp>
        <p:nvSpPr>
          <p:cNvPr id="38" name="37 CuadroTexto"/>
          <p:cNvSpPr txBox="1"/>
          <p:nvPr/>
        </p:nvSpPr>
        <p:spPr>
          <a:xfrm>
            <a:off x="4014242" y="4439720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.</a:t>
            </a:r>
            <a:endParaRPr lang="es-ES" dirty="0"/>
          </a:p>
        </p:txBody>
      </p:sp>
      <p:sp>
        <p:nvSpPr>
          <p:cNvPr id="39" name="38 CuadroTexto"/>
          <p:cNvSpPr txBox="1"/>
          <p:nvPr/>
        </p:nvSpPr>
        <p:spPr>
          <a:xfrm>
            <a:off x="3582194" y="3620086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.</a:t>
            </a:r>
            <a:endParaRPr lang="es-ES" dirty="0"/>
          </a:p>
        </p:txBody>
      </p:sp>
      <p:sp>
        <p:nvSpPr>
          <p:cNvPr id="42" name="41 Paralelogramo"/>
          <p:cNvSpPr/>
          <p:nvPr/>
        </p:nvSpPr>
        <p:spPr>
          <a:xfrm>
            <a:off x="467544" y="3775831"/>
            <a:ext cx="7560840" cy="1368152"/>
          </a:xfrm>
          <a:prstGeom prst="parallelogram">
            <a:avLst>
              <a:gd name="adj" fmla="val 92792"/>
            </a:avLst>
          </a:prstGeom>
          <a:solidFill>
            <a:srgbClr val="99FF99">
              <a:alpha val="4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3" name="42 CuadroTexto"/>
          <p:cNvSpPr txBox="1"/>
          <p:nvPr/>
        </p:nvSpPr>
        <p:spPr>
          <a:xfrm>
            <a:off x="319018" y="147271"/>
            <a:ext cx="35283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latin typeface="Calibri" pitchFamily="34" charset="0"/>
              </a:rPr>
              <a:t>No siempre los </a:t>
            </a:r>
            <a:r>
              <a:rPr lang="es-ES" dirty="0" err="1" smtClean="0">
                <a:latin typeface="Calibri" pitchFamily="34" charset="0"/>
              </a:rPr>
              <a:t>axoides</a:t>
            </a:r>
            <a:r>
              <a:rPr lang="es-ES" dirty="0" smtClean="0">
                <a:latin typeface="Calibri" pitchFamily="34" charset="0"/>
              </a:rPr>
              <a:t> son conos</a:t>
            </a:r>
            <a:endParaRPr lang="es-ES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1413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2555776" y="1268760"/>
            <a:ext cx="2880320" cy="309634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6" name="5 Conector recto"/>
          <p:cNvCxnSpPr/>
          <p:nvPr/>
        </p:nvCxnSpPr>
        <p:spPr>
          <a:xfrm>
            <a:off x="3923928" y="344885"/>
            <a:ext cx="36000" cy="424847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7 CuadroTexto"/>
          <p:cNvSpPr txBox="1"/>
          <p:nvPr/>
        </p:nvSpPr>
        <p:spPr>
          <a:xfrm>
            <a:off x="5940152" y="548680"/>
            <a:ext cx="27363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Cono rodando sobre cilindro</a:t>
            </a:r>
            <a:endParaRPr lang="es-ES" dirty="0"/>
          </a:p>
        </p:txBody>
      </p:sp>
      <p:sp>
        <p:nvSpPr>
          <p:cNvPr id="2" name="1 Triángulo rectángulo"/>
          <p:cNvSpPr/>
          <p:nvPr/>
        </p:nvSpPr>
        <p:spPr>
          <a:xfrm rot="5400000">
            <a:off x="5490100" y="3014956"/>
            <a:ext cx="1296144" cy="1404152"/>
          </a:xfrm>
          <a:prstGeom prst="rtTriangle">
            <a:avLst/>
          </a:prstGeom>
          <a:solidFill>
            <a:srgbClr val="FFCC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" name="8 CuadroTexto"/>
          <p:cNvSpPr txBox="1"/>
          <p:nvPr/>
        </p:nvSpPr>
        <p:spPr>
          <a:xfrm>
            <a:off x="3635896" y="366421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Z</a:t>
            </a:r>
            <a:endParaRPr lang="es-ES" dirty="0"/>
          </a:p>
        </p:txBody>
      </p:sp>
      <p:cxnSp>
        <p:nvCxnSpPr>
          <p:cNvPr id="10" name="9 Conector recto"/>
          <p:cNvCxnSpPr/>
          <p:nvPr/>
        </p:nvCxnSpPr>
        <p:spPr>
          <a:xfrm>
            <a:off x="2915816" y="735753"/>
            <a:ext cx="4032448" cy="3701359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10 CuadroTexto"/>
          <p:cNvSpPr txBox="1"/>
          <p:nvPr/>
        </p:nvSpPr>
        <p:spPr>
          <a:xfrm>
            <a:off x="2267744" y="728589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Z ’</a:t>
            </a:r>
            <a:endParaRPr lang="es-ES" dirty="0"/>
          </a:p>
        </p:txBody>
      </p:sp>
      <p:sp>
        <p:nvSpPr>
          <p:cNvPr id="16" name="15 CuadroTexto"/>
          <p:cNvSpPr txBox="1"/>
          <p:nvPr/>
        </p:nvSpPr>
        <p:spPr>
          <a:xfrm>
            <a:off x="6228184" y="2099789"/>
            <a:ext cx="1728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FIGURA 11</a:t>
            </a:r>
            <a:endParaRPr lang="es-ES" dirty="0"/>
          </a:p>
        </p:txBody>
      </p:sp>
      <p:cxnSp>
        <p:nvCxnSpPr>
          <p:cNvPr id="5" name="4 Conector recto"/>
          <p:cNvCxnSpPr/>
          <p:nvPr/>
        </p:nvCxnSpPr>
        <p:spPr bwMode="auto">
          <a:xfrm>
            <a:off x="1475656" y="4365104"/>
            <a:ext cx="6408712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2285063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2555776" y="1268760"/>
            <a:ext cx="2880320" cy="309634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6" name="5 Conector recto"/>
          <p:cNvCxnSpPr/>
          <p:nvPr/>
        </p:nvCxnSpPr>
        <p:spPr>
          <a:xfrm>
            <a:off x="3923928" y="344885"/>
            <a:ext cx="36000" cy="424847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1 Triángulo rectángulo"/>
          <p:cNvSpPr/>
          <p:nvPr/>
        </p:nvSpPr>
        <p:spPr>
          <a:xfrm rot="5400000">
            <a:off x="5490100" y="3014956"/>
            <a:ext cx="1296144" cy="1404152"/>
          </a:xfrm>
          <a:prstGeom prst="rtTriangle">
            <a:avLst/>
          </a:prstGeom>
          <a:solidFill>
            <a:srgbClr val="FFCC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" name="8 CuadroTexto"/>
          <p:cNvSpPr txBox="1"/>
          <p:nvPr/>
        </p:nvSpPr>
        <p:spPr>
          <a:xfrm>
            <a:off x="3921646" y="148126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Z</a:t>
            </a:r>
            <a:endParaRPr lang="es-ES" dirty="0"/>
          </a:p>
        </p:txBody>
      </p:sp>
      <p:sp>
        <p:nvSpPr>
          <p:cNvPr id="11" name="10 CuadroTexto"/>
          <p:cNvSpPr txBox="1"/>
          <p:nvPr/>
        </p:nvSpPr>
        <p:spPr>
          <a:xfrm>
            <a:off x="2267744" y="728589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Z ’</a:t>
            </a:r>
            <a:endParaRPr lang="es-ES" dirty="0"/>
          </a:p>
        </p:txBody>
      </p:sp>
      <p:sp>
        <p:nvSpPr>
          <p:cNvPr id="16" name="15 CuadroTexto"/>
          <p:cNvSpPr txBox="1"/>
          <p:nvPr/>
        </p:nvSpPr>
        <p:spPr>
          <a:xfrm>
            <a:off x="6228184" y="2099789"/>
            <a:ext cx="1728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FIGURA 11</a:t>
            </a:r>
            <a:endParaRPr lang="es-ES" dirty="0"/>
          </a:p>
        </p:txBody>
      </p:sp>
      <p:cxnSp>
        <p:nvCxnSpPr>
          <p:cNvPr id="5" name="4 Conector recto"/>
          <p:cNvCxnSpPr/>
          <p:nvPr/>
        </p:nvCxnSpPr>
        <p:spPr bwMode="auto">
          <a:xfrm>
            <a:off x="1475656" y="4365104"/>
            <a:ext cx="6408712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" name="16 Conector recto"/>
          <p:cNvCxnSpPr/>
          <p:nvPr/>
        </p:nvCxnSpPr>
        <p:spPr bwMode="auto">
          <a:xfrm>
            <a:off x="3059832" y="116632"/>
            <a:ext cx="3430169" cy="4226619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" name="17 Triángulo isósceles"/>
          <p:cNvSpPr/>
          <p:nvPr/>
        </p:nvSpPr>
        <p:spPr bwMode="auto">
          <a:xfrm rot="19148720">
            <a:off x="4044395" y="629352"/>
            <a:ext cx="2139049" cy="3789349"/>
          </a:xfrm>
          <a:prstGeom prst="triangle">
            <a:avLst/>
          </a:prstGeom>
          <a:solidFill>
            <a:srgbClr val="99CCFF">
              <a:alpha val="16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9" name="18 Triángulo isósceles"/>
          <p:cNvSpPr/>
          <p:nvPr/>
        </p:nvSpPr>
        <p:spPr bwMode="auto">
          <a:xfrm>
            <a:off x="2210992" y="1160748"/>
            <a:ext cx="3513136" cy="3816424"/>
          </a:xfrm>
          <a:prstGeom prst="triangle">
            <a:avLst/>
          </a:prstGeom>
          <a:solidFill>
            <a:srgbClr val="99FF99">
              <a:alpha val="25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0" name="9 Conector recto"/>
          <p:cNvCxnSpPr/>
          <p:nvPr/>
        </p:nvCxnSpPr>
        <p:spPr>
          <a:xfrm>
            <a:off x="3533775" y="314325"/>
            <a:ext cx="1971675" cy="424815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19 CuadroTexto"/>
          <p:cNvSpPr txBox="1"/>
          <p:nvPr/>
        </p:nvSpPr>
        <p:spPr>
          <a:xfrm>
            <a:off x="3985283" y="571499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sym typeface="Symbol"/>
              </a:rPr>
              <a:t></a:t>
            </a:r>
            <a:endParaRPr lang="es-ES" dirty="0"/>
          </a:p>
        </p:txBody>
      </p:sp>
      <p:sp>
        <p:nvSpPr>
          <p:cNvPr id="21" name="20 CuadroTexto"/>
          <p:cNvSpPr txBox="1"/>
          <p:nvPr/>
        </p:nvSpPr>
        <p:spPr>
          <a:xfrm>
            <a:off x="3281747" y="899428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sym typeface="Symbol"/>
              </a:rPr>
              <a:t></a:t>
            </a:r>
            <a:endParaRPr lang="es-ES" dirty="0"/>
          </a:p>
        </p:txBody>
      </p:sp>
      <p:sp>
        <p:nvSpPr>
          <p:cNvPr id="23" name="22 CuadroTexto"/>
          <p:cNvSpPr txBox="1"/>
          <p:nvPr/>
        </p:nvSpPr>
        <p:spPr>
          <a:xfrm>
            <a:off x="4062412" y="403960"/>
            <a:ext cx="5652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.</a:t>
            </a:r>
            <a:endParaRPr lang="es-ES" dirty="0"/>
          </a:p>
        </p:txBody>
      </p:sp>
      <p:sp>
        <p:nvSpPr>
          <p:cNvPr id="24" name="23 CuadroTexto"/>
          <p:cNvSpPr txBox="1"/>
          <p:nvPr/>
        </p:nvSpPr>
        <p:spPr>
          <a:xfrm>
            <a:off x="3305175" y="717370"/>
            <a:ext cx="5652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.</a:t>
            </a:r>
            <a:endParaRPr lang="es-ES" dirty="0"/>
          </a:p>
        </p:txBody>
      </p:sp>
      <p:cxnSp>
        <p:nvCxnSpPr>
          <p:cNvPr id="28" name="27 Conector recto de flecha"/>
          <p:cNvCxnSpPr>
            <a:stCxn id="19" idx="0"/>
          </p:cNvCxnSpPr>
          <p:nvPr/>
        </p:nvCxnSpPr>
        <p:spPr bwMode="auto">
          <a:xfrm flipH="1" flipV="1">
            <a:off x="3533775" y="344885"/>
            <a:ext cx="433785" cy="81586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" name="29 Conector recto de flecha"/>
          <p:cNvCxnSpPr/>
          <p:nvPr/>
        </p:nvCxnSpPr>
        <p:spPr bwMode="auto">
          <a:xfrm flipH="1" flipV="1">
            <a:off x="3941928" y="588627"/>
            <a:ext cx="10947" cy="592473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33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5" name="34 Conector recto de flecha"/>
          <p:cNvCxnSpPr/>
          <p:nvPr/>
        </p:nvCxnSpPr>
        <p:spPr bwMode="auto">
          <a:xfrm flipH="1" flipV="1">
            <a:off x="3540156" y="736421"/>
            <a:ext cx="365094" cy="406579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8" name="37 Conector recto"/>
          <p:cNvCxnSpPr/>
          <p:nvPr/>
        </p:nvCxnSpPr>
        <p:spPr bwMode="auto">
          <a:xfrm>
            <a:off x="3533775" y="344885"/>
            <a:ext cx="38100" cy="54094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0" name="39 Conector recto"/>
          <p:cNvCxnSpPr>
            <a:endCxn id="20" idx="1"/>
          </p:cNvCxnSpPr>
          <p:nvPr/>
        </p:nvCxnSpPr>
        <p:spPr bwMode="auto">
          <a:xfrm>
            <a:off x="3533775" y="314325"/>
            <a:ext cx="451508" cy="44184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2" name="41 CuadroTexto"/>
          <p:cNvSpPr txBox="1"/>
          <p:nvPr/>
        </p:nvSpPr>
        <p:spPr>
          <a:xfrm>
            <a:off x="3203848" y="3573016"/>
            <a:ext cx="16539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solidFill>
                  <a:srgbClr val="00B050"/>
                </a:solidFill>
                <a:latin typeface="Calibri" pitchFamily="34" charset="0"/>
              </a:rPr>
              <a:t>AXOIDE FIJO</a:t>
            </a:r>
            <a:endParaRPr lang="es-ES" dirty="0">
              <a:solidFill>
                <a:srgbClr val="00B050"/>
              </a:solidFill>
              <a:latin typeface="Calibri" pitchFamily="34" charset="0"/>
            </a:endParaRPr>
          </a:p>
        </p:txBody>
      </p:sp>
      <p:sp>
        <p:nvSpPr>
          <p:cNvPr id="43" name="42 CuadroTexto"/>
          <p:cNvSpPr txBox="1"/>
          <p:nvPr/>
        </p:nvSpPr>
        <p:spPr>
          <a:xfrm rot="18844486">
            <a:off x="4994863" y="3061922"/>
            <a:ext cx="16539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solidFill>
                  <a:srgbClr val="0000FF"/>
                </a:solidFill>
                <a:latin typeface="Calibri" pitchFamily="34" charset="0"/>
              </a:rPr>
              <a:t>AXOIDE MÓVIL</a:t>
            </a:r>
            <a:endParaRPr lang="es-ES" dirty="0">
              <a:solidFill>
                <a:srgbClr val="0000FF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6681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1139441" y="1056511"/>
            <a:ext cx="2077963" cy="253021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" name="7 CuadroTexto"/>
          <p:cNvSpPr txBox="1"/>
          <p:nvPr/>
        </p:nvSpPr>
        <p:spPr>
          <a:xfrm>
            <a:off x="3347864" y="849502"/>
            <a:ext cx="27363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Esfera rodando sin deslizar sobre cilindro</a:t>
            </a:r>
            <a:endParaRPr lang="es-ES" dirty="0"/>
          </a:p>
        </p:txBody>
      </p:sp>
      <p:sp>
        <p:nvSpPr>
          <p:cNvPr id="16" name="15 CuadroTexto"/>
          <p:cNvSpPr txBox="1"/>
          <p:nvPr/>
        </p:nvSpPr>
        <p:spPr>
          <a:xfrm>
            <a:off x="3347864" y="1484784"/>
            <a:ext cx="1728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FIGURA 12</a:t>
            </a:r>
            <a:endParaRPr lang="es-ES" dirty="0"/>
          </a:p>
        </p:txBody>
      </p:sp>
      <p:cxnSp>
        <p:nvCxnSpPr>
          <p:cNvPr id="5" name="4 Conector recto"/>
          <p:cNvCxnSpPr/>
          <p:nvPr/>
        </p:nvCxnSpPr>
        <p:spPr bwMode="auto">
          <a:xfrm>
            <a:off x="467544" y="3612596"/>
            <a:ext cx="5160751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" name="2 Elipse"/>
          <p:cNvSpPr/>
          <p:nvPr/>
        </p:nvSpPr>
        <p:spPr bwMode="auto">
          <a:xfrm>
            <a:off x="3205597" y="2340018"/>
            <a:ext cx="1440160" cy="1263479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" name="12 Rectángulo"/>
          <p:cNvSpPr/>
          <p:nvPr/>
        </p:nvSpPr>
        <p:spPr>
          <a:xfrm>
            <a:off x="5260856" y="3429000"/>
            <a:ext cx="2077963" cy="220995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" name="11 Rectángulo"/>
          <p:cNvSpPr/>
          <p:nvPr/>
        </p:nvSpPr>
        <p:spPr bwMode="auto">
          <a:xfrm rot="2859201">
            <a:off x="5164076" y="5032427"/>
            <a:ext cx="1152128" cy="216024"/>
          </a:xfrm>
          <a:prstGeom prst="rect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2400" b="0" i="0" u="none" strike="noStrike" cap="none" normalizeH="0" baseline="0" smtClean="0">
              <a:ln>
                <a:noFill/>
              </a:ln>
              <a:solidFill>
                <a:srgbClr val="FFC000"/>
              </a:solidFill>
              <a:effectLst/>
              <a:latin typeface="Times New Roman" pitchFamily="18" charset="0"/>
            </a:endParaRPr>
          </a:p>
        </p:txBody>
      </p:sp>
      <p:sp>
        <p:nvSpPr>
          <p:cNvPr id="15" name="14 CuadroTexto"/>
          <p:cNvSpPr txBox="1"/>
          <p:nvPr/>
        </p:nvSpPr>
        <p:spPr>
          <a:xfrm>
            <a:off x="2339752" y="4272589"/>
            <a:ext cx="27363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Disco dentro de cilindro</a:t>
            </a:r>
            <a:endParaRPr lang="es-ES" dirty="0"/>
          </a:p>
        </p:txBody>
      </p:sp>
      <p:sp>
        <p:nvSpPr>
          <p:cNvPr id="17" name="16 CuadroTexto"/>
          <p:cNvSpPr txBox="1"/>
          <p:nvPr/>
        </p:nvSpPr>
        <p:spPr>
          <a:xfrm>
            <a:off x="3061581" y="4771107"/>
            <a:ext cx="1728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FIGURA 13</a:t>
            </a:r>
            <a:endParaRPr lang="es-ES" dirty="0"/>
          </a:p>
        </p:txBody>
      </p:sp>
      <p:sp>
        <p:nvSpPr>
          <p:cNvPr id="14" name="13 CuadroTexto"/>
          <p:cNvSpPr txBox="1"/>
          <p:nvPr/>
        </p:nvSpPr>
        <p:spPr>
          <a:xfrm>
            <a:off x="5260856" y="1854116"/>
            <a:ext cx="30555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solidFill>
                  <a:srgbClr val="FF0000"/>
                </a:solidFill>
              </a:rPr>
              <a:t>¿Sabría dibujar los </a:t>
            </a:r>
            <a:r>
              <a:rPr lang="es-ES" dirty="0" err="1" smtClean="0">
                <a:solidFill>
                  <a:srgbClr val="FF0000"/>
                </a:solidFill>
              </a:rPr>
              <a:t>axoides</a:t>
            </a:r>
            <a:r>
              <a:rPr lang="es-ES" dirty="0" smtClean="0">
                <a:solidFill>
                  <a:srgbClr val="FF0000"/>
                </a:solidFill>
              </a:rPr>
              <a:t>?</a:t>
            </a:r>
            <a:endParaRPr lang="es-E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046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16 CuadroTexto"/>
          <p:cNvSpPr txBox="1"/>
          <p:nvPr/>
        </p:nvSpPr>
        <p:spPr>
          <a:xfrm>
            <a:off x="1907704" y="366775"/>
            <a:ext cx="1728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FIGURA 14</a:t>
            </a:r>
            <a:endParaRPr lang="es-ES" dirty="0"/>
          </a:p>
        </p:txBody>
      </p:sp>
      <p:sp>
        <p:nvSpPr>
          <p:cNvPr id="14" name="13 CuadroTexto"/>
          <p:cNvSpPr txBox="1"/>
          <p:nvPr/>
        </p:nvSpPr>
        <p:spPr>
          <a:xfrm>
            <a:off x="5620896" y="194906"/>
            <a:ext cx="30555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solidFill>
                  <a:srgbClr val="FF0000"/>
                </a:solidFill>
              </a:rPr>
              <a:t>¿Sabría dibujar los </a:t>
            </a:r>
            <a:r>
              <a:rPr lang="es-ES" dirty="0" err="1" smtClean="0">
                <a:solidFill>
                  <a:srgbClr val="FF0000"/>
                </a:solidFill>
              </a:rPr>
              <a:t>axoides</a:t>
            </a:r>
            <a:r>
              <a:rPr lang="es-ES" dirty="0" smtClean="0">
                <a:solidFill>
                  <a:srgbClr val="FF0000"/>
                </a:solidFill>
              </a:rPr>
              <a:t>?</a:t>
            </a:r>
            <a:endParaRPr lang="es-ES" dirty="0">
              <a:solidFill>
                <a:srgbClr val="FF0000"/>
              </a:solidFill>
            </a:endParaRPr>
          </a:p>
        </p:txBody>
      </p:sp>
      <p:sp>
        <p:nvSpPr>
          <p:cNvPr id="2" name="1 Triángulo isósceles"/>
          <p:cNvSpPr/>
          <p:nvPr/>
        </p:nvSpPr>
        <p:spPr bwMode="auto">
          <a:xfrm>
            <a:off x="456413" y="1097312"/>
            <a:ext cx="2088232" cy="1911788"/>
          </a:xfrm>
          <a:prstGeom prst="triangle">
            <a:avLst/>
          </a:prstGeom>
          <a:solidFill>
            <a:srgbClr val="FFCCCC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8" name="17 Rectángulo"/>
          <p:cNvSpPr/>
          <p:nvPr/>
        </p:nvSpPr>
        <p:spPr>
          <a:xfrm rot="3661544">
            <a:off x="1049788" y="1087933"/>
            <a:ext cx="1858228" cy="127046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9" name="18 Rectángulo"/>
          <p:cNvSpPr/>
          <p:nvPr/>
        </p:nvSpPr>
        <p:spPr bwMode="auto">
          <a:xfrm rot="8870987">
            <a:off x="2077761" y="1964868"/>
            <a:ext cx="813586" cy="147825"/>
          </a:xfrm>
          <a:prstGeom prst="rect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2400" b="0" i="0" u="none" strike="noStrike" cap="none" normalizeH="0" baseline="0" smtClean="0">
              <a:ln>
                <a:noFill/>
              </a:ln>
              <a:solidFill>
                <a:srgbClr val="FFC000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8 Triángulo isósceles"/>
          <p:cNvSpPr/>
          <p:nvPr/>
        </p:nvSpPr>
        <p:spPr bwMode="auto">
          <a:xfrm>
            <a:off x="1377033" y="188640"/>
            <a:ext cx="216024" cy="252028"/>
          </a:xfrm>
          <a:prstGeom prst="triangl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0" name="19 Elipse"/>
          <p:cNvSpPr/>
          <p:nvPr/>
        </p:nvSpPr>
        <p:spPr bwMode="auto">
          <a:xfrm>
            <a:off x="6213681" y="1484784"/>
            <a:ext cx="1469165" cy="1311622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1" name="20 Rectángulo"/>
          <p:cNvSpPr/>
          <p:nvPr/>
        </p:nvSpPr>
        <p:spPr>
          <a:xfrm rot="742180">
            <a:off x="4189875" y="1883413"/>
            <a:ext cx="3504103" cy="139841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3" name="22 Triángulo isósceles"/>
          <p:cNvSpPr/>
          <p:nvPr/>
        </p:nvSpPr>
        <p:spPr bwMode="auto">
          <a:xfrm>
            <a:off x="4137514" y="1417281"/>
            <a:ext cx="216024" cy="252028"/>
          </a:xfrm>
          <a:prstGeom prst="triangl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4" name="23 CuadroTexto"/>
          <p:cNvSpPr txBox="1"/>
          <p:nvPr/>
        </p:nvSpPr>
        <p:spPr>
          <a:xfrm>
            <a:off x="4245526" y="1173963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A</a:t>
            </a:r>
            <a:endParaRPr lang="es-ES" dirty="0"/>
          </a:p>
        </p:txBody>
      </p:sp>
      <p:sp>
        <p:nvSpPr>
          <p:cNvPr id="25" name="24 CuadroTexto"/>
          <p:cNvSpPr txBox="1"/>
          <p:nvPr/>
        </p:nvSpPr>
        <p:spPr>
          <a:xfrm>
            <a:off x="6084168" y="912646"/>
            <a:ext cx="1728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FIGURA 15</a:t>
            </a:r>
            <a:endParaRPr lang="es-ES" dirty="0"/>
          </a:p>
        </p:txBody>
      </p:sp>
      <p:cxnSp>
        <p:nvCxnSpPr>
          <p:cNvPr id="26" name="25 Conector recto"/>
          <p:cNvCxnSpPr/>
          <p:nvPr/>
        </p:nvCxnSpPr>
        <p:spPr bwMode="auto">
          <a:xfrm>
            <a:off x="4529167" y="2803104"/>
            <a:ext cx="374468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" name="9 CuadroTexto"/>
          <p:cNvSpPr txBox="1"/>
          <p:nvPr/>
        </p:nvSpPr>
        <p:spPr>
          <a:xfrm>
            <a:off x="1140489" y="71336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A</a:t>
            </a:r>
            <a:endParaRPr lang="es-ES" dirty="0"/>
          </a:p>
        </p:txBody>
      </p:sp>
      <p:cxnSp>
        <p:nvCxnSpPr>
          <p:cNvPr id="7" name="6 Conector recto"/>
          <p:cNvCxnSpPr/>
          <p:nvPr/>
        </p:nvCxnSpPr>
        <p:spPr bwMode="auto">
          <a:xfrm>
            <a:off x="1473252" y="71336"/>
            <a:ext cx="36004" cy="108012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0" name="29 Elipse"/>
          <p:cNvSpPr/>
          <p:nvPr/>
        </p:nvSpPr>
        <p:spPr bwMode="auto">
          <a:xfrm>
            <a:off x="1907704" y="4293096"/>
            <a:ext cx="2307865" cy="360040"/>
          </a:xfrm>
          <a:prstGeom prst="ellipse">
            <a:avLst/>
          </a:prstGeom>
          <a:solidFill>
            <a:schemeClr val="accent3">
              <a:lumMod val="6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2" name="31 Triángulo rectángulo"/>
          <p:cNvSpPr/>
          <p:nvPr/>
        </p:nvSpPr>
        <p:spPr bwMode="auto">
          <a:xfrm rot="2615762">
            <a:off x="4457368" y="3897051"/>
            <a:ext cx="1127255" cy="1152128"/>
          </a:xfrm>
          <a:prstGeom prst="rtTriangle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33" name="32 Conector recto"/>
          <p:cNvCxnSpPr/>
          <p:nvPr/>
        </p:nvCxnSpPr>
        <p:spPr bwMode="auto">
          <a:xfrm>
            <a:off x="1595492" y="5278973"/>
            <a:ext cx="374468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4" name="33 CuadroTexto"/>
          <p:cNvSpPr txBox="1"/>
          <p:nvPr/>
        </p:nvSpPr>
        <p:spPr>
          <a:xfrm>
            <a:off x="2267744" y="836712"/>
            <a:ext cx="1200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Varilla</a:t>
            </a:r>
            <a:endParaRPr lang="es-ES" dirty="0"/>
          </a:p>
        </p:txBody>
      </p:sp>
      <p:sp>
        <p:nvSpPr>
          <p:cNvPr id="35" name="34 CuadroTexto"/>
          <p:cNvSpPr txBox="1"/>
          <p:nvPr/>
        </p:nvSpPr>
        <p:spPr>
          <a:xfrm>
            <a:off x="2544645" y="1995052"/>
            <a:ext cx="10912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Disco</a:t>
            </a:r>
            <a:endParaRPr lang="es-ES" dirty="0"/>
          </a:p>
        </p:txBody>
      </p:sp>
      <p:sp>
        <p:nvSpPr>
          <p:cNvPr id="36" name="35 CuadroTexto"/>
          <p:cNvSpPr txBox="1"/>
          <p:nvPr/>
        </p:nvSpPr>
        <p:spPr>
          <a:xfrm>
            <a:off x="4879144" y="1232615"/>
            <a:ext cx="1200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Varilla</a:t>
            </a:r>
            <a:endParaRPr lang="es-ES" dirty="0"/>
          </a:p>
        </p:txBody>
      </p:sp>
      <p:sp>
        <p:nvSpPr>
          <p:cNvPr id="37" name="36 CuadroTexto"/>
          <p:cNvSpPr txBox="1"/>
          <p:nvPr/>
        </p:nvSpPr>
        <p:spPr>
          <a:xfrm>
            <a:off x="2867788" y="3789040"/>
            <a:ext cx="10912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Disco</a:t>
            </a:r>
            <a:endParaRPr lang="es-ES" dirty="0"/>
          </a:p>
        </p:txBody>
      </p:sp>
      <p:sp>
        <p:nvSpPr>
          <p:cNvPr id="38" name="37 CuadroTexto"/>
          <p:cNvSpPr txBox="1"/>
          <p:nvPr/>
        </p:nvSpPr>
        <p:spPr>
          <a:xfrm>
            <a:off x="5340172" y="4077072"/>
            <a:ext cx="10613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Triángulo</a:t>
            </a:r>
            <a:endParaRPr lang="es-ES" dirty="0"/>
          </a:p>
        </p:txBody>
      </p:sp>
      <p:sp>
        <p:nvSpPr>
          <p:cNvPr id="40" name="39 CuadroTexto"/>
          <p:cNvSpPr txBox="1"/>
          <p:nvPr/>
        </p:nvSpPr>
        <p:spPr>
          <a:xfrm>
            <a:off x="7585205" y="1417281"/>
            <a:ext cx="10912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Esfera</a:t>
            </a:r>
            <a:endParaRPr lang="es-ES" dirty="0"/>
          </a:p>
        </p:txBody>
      </p:sp>
      <p:sp>
        <p:nvSpPr>
          <p:cNvPr id="43" name="42 CuadroTexto"/>
          <p:cNvSpPr txBox="1"/>
          <p:nvPr/>
        </p:nvSpPr>
        <p:spPr>
          <a:xfrm>
            <a:off x="2916683" y="3419708"/>
            <a:ext cx="1728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FIGURA 16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930767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riángulo isósceles"/>
          <p:cNvSpPr/>
          <p:nvPr/>
        </p:nvSpPr>
        <p:spPr>
          <a:xfrm>
            <a:off x="2411760" y="2420888"/>
            <a:ext cx="2664296" cy="2592288"/>
          </a:xfrm>
          <a:prstGeom prst="triangle">
            <a:avLst/>
          </a:prstGeom>
          <a:solidFill>
            <a:srgbClr val="9933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" name="4 Triángulo isósceles"/>
          <p:cNvSpPr/>
          <p:nvPr/>
        </p:nvSpPr>
        <p:spPr>
          <a:xfrm rot="18352643">
            <a:off x="3489983" y="1872997"/>
            <a:ext cx="2604379" cy="2553947"/>
          </a:xfrm>
          <a:prstGeom prst="triangle">
            <a:avLst/>
          </a:prstGeom>
          <a:solidFill>
            <a:srgbClr val="FFCC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cxnSp>
        <p:nvCxnSpPr>
          <p:cNvPr id="7" name="6 Conector recto"/>
          <p:cNvCxnSpPr>
            <a:endCxn id="4" idx="3"/>
          </p:cNvCxnSpPr>
          <p:nvPr/>
        </p:nvCxnSpPr>
        <p:spPr>
          <a:xfrm>
            <a:off x="3707904" y="692696"/>
            <a:ext cx="36004" cy="432048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8 Conector recto"/>
          <p:cNvCxnSpPr/>
          <p:nvPr/>
        </p:nvCxnSpPr>
        <p:spPr>
          <a:xfrm>
            <a:off x="2483768" y="1484784"/>
            <a:ext cx="3960440" cy="288032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14 Triángulo isósceles"/>
          <p:cNvSpPr/>
          <p:nvPr/>
        </p:nvSpPr>
        <p:spPr>
          <a:xfrm>
            <a:off x="1871700" y="2436386"/>
            <a:ext cx="3744416" cy="3744416"/>
          </a:xfrm>
          <a:prstGeom prst="triangle">
            <a:avLst/>
          </a:prstGeom>
          <a:solidFill>
            <a:srgbClr val="92D050">
              <a:alpha val="3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solidFill>
                <a:srgbClr val="99FF99"/>
              </a:solidFill>
            </a:endParaRPr>
          </a:p>
        </p:txBody>
      </p:sp>
      <p:sp>
        <p:nvSpPr>
          <p:cNvPr id="16" name="15 Triángulo isósceles"/>
          <p:cNvSpPr/>
          <p:nvPr/>
        </p:nvSpPr>
        <p:spPr>
          <a:xfrm rot="18357836">
            <a:off x="3289474" y="1628091"/>
            <a:ext cx="3821676" cy="3744416"/>
          </a:xfrm>
          <a:prstGeom prst="triangle">
            <a:avLst/>
          </a:prstGeom>
          <a:solidFill>
            <a:srgbClr val="00B0F0">
              <a:alpha val="3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solidFill>
                <a:srgbClr val="99FF99"/>
              </a:solidFill>
            </a:endParaRPr>
          </a:p>
        </p:txBody>
      </p:sp>
      <p:cxnSp>
        <p:nvCxnSpPr>
          <p:cNvPr id="14" name="13 Conector recto"/>
          <p:cNvCxnSpPr/>
          <p:nvPr/>
        </p:nvCxnSpPr>
        <p:spPr>
          <a:xfrm>
            <a:off x="2771800" y="476672"/>
            <a:ext cx="2880320" cy="583264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18 CuadroTexto"/>
          <p:cNvSpPr txBox="1"/>
          <p:nvPr/>
        </p:nvSpPr>
        <p:spPr>
          <a:xfrm>
            <a:off x="2051720" y="404664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solidFill>
                  <a:srgbClr val="FF0000"/>
                </a:solidFill>
              </a:rPr>
              <a:t>EIR</a:t>
            </a:r>
            <a:endParaRPr lang="es-ES" dirty="0">
              <a:solidFill>
                <a:srgbClr val="FF0000"/>
              </a:solidFill>
            </a:endParaRPr>
          </a:p>
        </p:txBody>
      </p:sp>
      <p:cxnSp>
        <p:nvCxnSpPr>
          <p:cNvPr id="21" name="20 Conector recto de flecha"/>
          <p:cNvCxnSpPr/>
          <p:nvPr/>
        </p:nvCxnSpPr>
        <p:spPr>
          <a:xfrm flipV="1">
            <a:off x="3707904" y="1124744"/>
            <a:ext cx="1" cy="1178217"/>
          </a:xfrm>
          <a:prstGeom prst="straightConnector1">
            <a:avLst/>
          </a:prstGeom>
          <a:ln w="41275" cmpd="sng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25 Conector recto de flecha"/>
          <p:cNvCxnSpPr/>
          <p:nvPr/>
        </p:nvCxnSpPr>
        <p:spPr>
          <a:xfrm flipH="1" flipV="1">
            <a:off x="2771800" y="1700808"/>
            <a:ext cx="1008112" cy="720080"/>
          </a:xfrm>
          <a:prstGeom prst="straightConnector1">
            <a:avLst/>
          </a:prstGeom>
          <a:ln w="41275" cmpd="sng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33 CuadroTexto"/>
          <p:cNvSpPr txBox="1"/>
          <p:nvPr/>
        </p:nvSpPr>
        <p:spPr>
          <a:xfrm>
            <a:off x="3779912" y="908720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sym typeface="Symbol"/>
              </a:rPr>
              <a:t></a:t>
            </a:r>
            <a:endParaRPr lang="es-ES" dirty="0"/>
          </a:p>
        </p:txBody>
      </p:sp>
      <p:sp>
        <p:nvSpPr>
          <p:cNvPr id="35" name="34 CuadroTexto"/>
          <p:cNvSpPr txBox="1"/>
          <p:nvPr/>
        </p:nvSpPr>
        <p:spPr>
          <a:xfrm>
            <a:off x="3816295" y="740196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.</a:t>
            </a:r>
            <a:endParaRPr lang="es-ES" dirty="0"/>
          </a:p>
        </p:txBody>
      </p:sp>
      <p:sp>
        <p:nvSpPr>
          <p:cNvPr id="36" name="35 CuadroTexto"/>
          <p:cNvSpPr txBox="1"/>
          <p:nvPr/>
        </p:nvSpPr>
        <p:spPr>
          <a:xfrm>
            <a:off x="2483768" y="1844824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sym typeface="Symbol"/>
              </a:rPr>
              <a:t></a:t>
            </a:r>
            <a:endParaRPr lang="es-ES" dirty="0"/>
          </a:p>
        </p:txBody>
      </p:sp>
      <p:sp>
        <p:nvSpPr>
          <p:cNvPr id="37" name="36 CuadroTexto"/>
          <p:cNvSpPr txBox="1"/>
          <p:nvPr/>
        </p:nvSpPr>
        <p:spPr>
          <a:xfrm>
            <a:off x="2483768" y="1700808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.</a:t>
            </a:r>
            <a:endParaRPr lang="es-ES" dirty="0"/>
          </a:p>
        </p:txBody>
      </p:sp>
      <p:cxnSp>
        <p:nvCxnSpPr>
          <p:cNvPr id="38" name="37 Conector recto de flecha"/>
          <p:cNvCxnSpPr/>
          <p:nvPr/>
        </p:nvCxnSpPr>
        <p:spPr>
          <a:xfrm flipH="1" flipV="1">
            <a:off x="2771800" y="548680"/>
            <a:ext cx="1016496" cy="682546"/>
          </a:xfrm>
          <a:prstGeom prst="straightConnector1">
            <a:avLst/>
          </a:prstGeom>
          <a:ln w="41275" cmpd="sng">
            <a:solidFill>
              <a:schemeClr val="tx1"/>
            </a:solidFill>
            <a:prstDash val="sysDash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38 Conector recto de flecha"/>
          <p:cNvCxnSpPr/>
          <p:nvPr/>
        </p:nvCxnSpPr>
        <p:spPr>
          <a:xfrm flipV="1">
            <a:off x="2771800" y="548680"/>
            <a:ext cx="1" cy="1178217"/>
          </a:xfrm>
          <a:prstGeom prst="straightConnector1">
            <a:avLst/>
          </a:prstGeom>
          <a:ln w="41275" cmpd="sng">
            <a:solidFill>
              <a:schemeClr val="tx1"/>
            </a:solidFill>
            <a:prstDash val="sysDash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28 Conector recto de flecha"/>
          <p:cNvCxnSpPr/>
          <p:nvPr/>
        </p:nvCxnSpPr>
        <p:spPr>
          <a:xfrm flipH="1" flipV="1">
            <a:off x="2771800" y="548680"/>
            <a:ext cx="2952328" cy="5832648"/>
          </a:xfrm>
          <a:prstGeom prst="straightConnector1">
            <a:avLst/>
          </a:prstGeom>
          <a:ln w="41275" cmpd="sng">
            <a:solidFill>
              <a:srgbClr val="C0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19 CuadroTexto"/>
          <p:cNvSpPr txBox="1"/>
          <p:nvPr/>
        </p:nvSpPr>
        <p:spPr>
          <a:xfrm>
            <a:off x="3707904" y="332656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Z</a:t>
            </a:r>
            <a:endParaRPr lang="es-ES" dirty="0"/>
          </a:p>
        </p:txBody>
      </p:sp>
      <p:sp>
        <p:nvSpPr>
          <p:cNvPr id="22" name="21 CuadroTexto"/>
          <p:cNvSpPr txBox="1"/>
          <p:nvPr/>
        </p:nvSpPr>
        <p:spPr>
          <a:xfrm>
            <a:off x="2051720" y="1340768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Z ’</a:t>
            </a:r>
            <a:endParaRPr lang="es-ES" dirty="0"/>
          </a:p>
        </p:txBody>
      </p:sp>
      <p:sp>
        <p:nvSpPr>
          <p:cNvPr id="23" name="22 CuadroTexto"/>
          <p:cNvSpPr txBox="1"/>
          <p:nvPr/>
        </p:nvSpPr>
        <p:spPr>
          <a:xfrm>
            <a:off x="5004048" y="1412776"/>
            <a:ext cx="316835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Los dos </a:t>
            </a:r>
            <a:r>
              <a:rPr lang="es-ES" dirty="0" err="1" smtClean="0"/>
              <a:t>axoides</a:t>
            </a:r>
            <a:r>
              <a:rPr lang="es-ES" dirty="0" smtClean="0"/>
              <a:t> son conos del mismo </a:t>
            </a:r>
            <a:r>
              <a:rPr lang="es-ES" dirty="0" err="1" smtClean="0"/>
              <a:t>semiángulo</a:t>
            </a:r>
            <a:r>
              <a:rPr lang="es-ES" dirty="0" smtClean="0"/>
              <a:t> que los conos iniciales</a:t>
            </a:r>
            <a:endParaRPr lang="es-ES" dirty="0"/>
          </a:p>
        </p:txBody>
      </p:sp>
      <p:sp>
        <p:nvSpPr>
          <p:cNvPr id="24" name="23 CuadroTexto"/>
          <p:cNvSpPr txBox="1"/>
          <p:nvPr/>
        </p:nvSpPr>
        <p:spPr>
          <a:xfrm>
            <a:off x="3131840" y="1052736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solidFill>
                  <a:srgbClr val="FF0000"/>
                </a:solidFill>
                <a:sym typeface="Symbol"/>
              </a:rPr>
              <a:t></a:t>
            </a:r>
            <a:endParaRPr lang="es-ES" dirty="0">
              <a:solidFill>
                <a:srgbClr val="FF0000"/>
              </a:solidFill>
            </a:endParaRPr>
          </a:p>
        </p:txBody>
      </p:sp>
      <p:sp>
        <p:nvSpPr>
          <p:cNvPr id="25" name="24 CuadroTexto"/>
          <p:cNvSpPr txBox="1"/>
          <p:nvPr/>
        </p:nvSpPr>
        <p:spPr>
          <a:xfrm>
            <a:off x="2843808" y="5445224"/>
            <a:ext cx="19483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solidFill>
                  <a:srgbClr val="003300"/>
                </a:solidFill>
                <a:latin typeface="Calibri" pitchFamily="34" charset="0"/>
              </a:rPr>
              <a:t>AXOIDE FIJO</a:t>
            </a:r>
            <a:endParaRPr lang="es-ES" dirty="0">
              <a:solidFill>
                <a:srgbClr val="003300"/>
              </a:solidFill>
              <a:latin typeface="Calibri" pitchFamily="34" charset="0"/>
            </a:endParaRPr>
          </a:p>
        </p:txBody>
      </p:sp>
      <p:sp>
        <p:nvSpPr>
          <p:cNvPr id="27" name="26 CuadroTexto"/>
          <p:cNvSpPr txBox="1"/>
          <p:nvPr/>
        </p:nvSpPr>
        <p:spPr>
          <a:xfrm rot="18736199">
            <a:off x="5431639" y="4165700"/>
            <a:ext cx="21386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solidFill>
                  <a:srgbClr val="002060"/>
                </a:solidFill>
              </a:rPr>
              <a:t>AXOIDE </a:t>
            </a:r>
            <a:r>
              <a:rPr lang="es-ES" dirty="0" smtClean="0">
                <a:solidFill>
                  <a:srgbClr val="002060"/>
                </a:solidFill>
                <a:latin typeface="Calibri" pitchFamily="34" charset="0"/>
              </a:rPr>
              <a:t>MÓVIL</a:t>
            </a:r>
            <a:endParaRPr lang="es-ES" dirty="0">
              <a:solidFill>
                <a:srgbClr val="002060"/>
              </a:solidFill>
              <a:latin typeface="Calibri" pitchFamily="34" charset="0"/>
            </a:endParaRPr>
          </a:p>
        </p:txBody>
      </p:sp>
      <p:cxnSp>
        <p:nvCxnSpPr>
          <p:cNvPr id="28" name="27 Conector recto"/>
          <p:cNvCxnSpPr/>
          <p:nvPr/>
        </p:nvCxnSpPr>
        <p:spPr>
          <a:xfrm flipV="1">
            <a:off x="1187624" y="4941168"/>
            <a:ext cx="6408712" cy="117388"/>
          </a:xfrm>
          <a:prstGeom prst="line">
            <a:avLst/>
          </a:prstGeom>
          <a:ln w="25400">
            <a:solidFill>
              <a:srgbClr val="00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29 Triángulo isósceles"/>
          <p:cNvSpPr/>
          <p:nvPr/>
        </p:nvSpPr>
        <p:spPr>
          <a:xfrm rot="10800000">
            <a:off x="1835696" y="-1282878"/>
            <a:ext cx="3744416" cy="3744416"/>
          </a:xfrm>
          <a:prstGeom prst="triangle">
            <a:avLst/>
          </a:prstGeom>
          <a:solidFill>
            <a:srgbClr val="92D050">
              <a:alpha val="3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solidFill>
                <a:srgbClr val="99FF99"/>
              </a:solidFill>
            </a:endParaRPr>
          </a:p>
        </p:txBody>
      </p:sp>
      <p:sp>
        <p:nvSpPr>
          <p:cNvPr id="31" name="30 Triángulo isósceles"/>
          <p:cNvSpPr/>
          <p:nvPr/>
        </p:nvSpPr>
        <p:spPr>
          <a:xfrm rot="7530052">
            <a:off x="346621" y="-531440"/>
            <a:ext cx="3821676" cy="3744416"/>
          </a:xfrm>
          <a:prstGeom prst="triangle">
            <a:avLst/>
          </a:prstGeom>
          <a:solidFill>
            <a:srgbClr val="00B0F0">
              <a:alpha val="3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solidFill>
                <a:srgbClr val="99FF99"/>
              </a:solidFill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323907" y="2420887"/>
            <a:ext cx="302395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1600" dirty="0" smtClean="0"/>
              <a:t>La precesión  es el giro respecto del eje Z fijo</a:t>
            </a:r>
          </a:p>
          <a:p>
            <a:pPr algn="just"/>
            <a:endParaRPr lang="es-ES" sz="1600" dirty="0" smtClean="0"/>
          </a:p>
          <a:p>
            <a:pPr algn="just"/>
            <a:r>
              <a:rPr lang="es-ES" sz="1600" dirty="0" smtClean="0"/>
              <a:t>La rotación propia o spin el giro respecto a Z’ móvil</a:t>
            </a:r>
            <a:endParaRPr lang="es-ES" sz="1600" dirty="0"/>
          </a:p>
        </p:txBody>
      </p:sp>
      <p:sp>
        <p:nvSpPr>
          <p:cNvPr id="8" name="7 CuadroTexto"/>
          <p:cNvSpPr txBox="1"/>
          <p:nvPr/>
        </p:nvSpPr>
        <p:spPr>
          <a:xfrm>
            <a:off x="497793" y="586135"/>
            <a:ext cx="191396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dirty="0" smtClean="0">
                <a:solidFill>
                  <a:srgbClr val="FF0000"/>
                </a:solidFill>
              </a:rPr>
              <a:t>El eje instantáneo de rotación contiene a la velocidad angular del sólido </a:t>
            </a:r>
            <a:endParaRPr lang="es-ES" sz="16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42 CuadroTexto"/>
          <p:cNvSpPr txBox="1"/>
          <p:nvPr/>
        </p:nvSpPr>
        <p:spPr>
          <a:xfrm>
            <a:off x="3995936" y="260648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Z</a:t>
            </a:r>
            <a:endParaRPr lang="es-ES" dirty="0"/>
          </a:p>
        </p:txBody>
      </p:sp>
      <p:sp>
        <p:nvSpPr>
          <p:cNvPr id="44" name="43 CuadroTexto"/>
          <p:cNvSpPr txBox="1"/>
          <p:nvPr/>
        </p:nvSpPr>
        <p:spPr>
          <a:xfrm>
            <a:off x="2555776" y="764704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Z ’</a:t>
            </a:r>
            <a:endParaRPr lang="es-ES" dirty="0"/>
          </a:p>
        </p:txBody>
      </p:sp>
      <p:sp>
        <p:nvSpPr>
          <p:cNvPr id="45" name="44 CuadroTexto"/>
          <p:cNvSpPr txBox="1"/>
          <p:nvPr/>
        </p:nvSpPr>
        <p:spPr>
          <a:xfrm>
            <a:off x="4355976" y="1331475"/>
            <a:ext cx="338437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Cilindro rodando sin deslizar sobre cono apoyado en superficie horizontal</a:t>
            </a:r>
            <a:endParaRPr lang="es-ES" dirty="0"/>
          </a:p>
        </p:txBody>
      </p:sp>
      <p:sp>
        <p:nvSpPr>
          <p:cNvPr id="36" name="35 Rectángulo"/>
          <p:cNvSpPr/>
          <p:nvPr/>
        </p:nvSpPr>
        <p:spPr>
          <a:xfrm rot="19630911">
            <a:off x="4436215" y="3192262"/>
            <a:ext cx="2258277" cy="255548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9" name="8 Conector recto"/>
          <p:cNvCxnSpPr/>
          <p:nvPr/>
        </p:nvCxnSpPr>
        <p:spPr>
          <a:xfrm>
            <a:off x="3131840" y="692696"/>
            <a:ext cx="3096344" cy="4896544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3 Triángulo isósceles"/>
          <p:cNvSpPr/>
          <p:nvPr/>
        </p:nvSpPr>
        <p:spPr>
          <a:xfrm>
            <a:off x="2627784" y="4005064"/>
            <a:ext cx="2664296" cy="2160240"/>
          </a:xfrm>
          <a:prstGeom prst="triangle">
            <a:avLst/>
          </a:prstGeom>
          <a:solidFill>
            <a:srgbClr val="9933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7" name="6 Conector recto"/>
          <p:cNvCxnSpPr/>
          <p:nvPr/>
        </p:nvCxnSpPr>
        <p:spPr>
          <a:xfrm>
            <a:off x="3923928" y="188640"/>
            <a:ext cx="36004" cy="604867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9 Conector recto"/>
          <p:cNvCxnSpPr/>
          <p:nvPr/>
        </p:nvCxnSpPr>
        <p:spPr>
          <a:xfrm flipV="1">
            <a:off x="971600" y="6097080"/>
            <a:ext cx="6408712" cy="117388"/>
          </a:xfrm>
          <a:prstGeom prst="line">
            <a:avLst/>
          </a:prstGeom>
          <a:ln w="25400">
            <a:solidFill>
              <a:srgbClr val="00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11 CuadroTexto"/>
          <p:cNvSpPr txBox="1"/>
          <p:nvPr/>
        </p:nvSpPr>
        <p:spPr>
          <a:xfrm>
            <a:off x="971600" y="1931640"/>
            <a:ext cx="1728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FIGURA 2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Triángulo isósceles"/>
          <p:cNvSpPr/>
          <p:nvPr/>
        </p:nvSpPr>
        <p:spPr>
          <a:xfrm>
            <a:off x="2123728" y="2132856"/>
            <a:ext cx="3168352" cy="4608512"/>
          </a:xfrm>
          <a:prstGeom prst="triangle">
            <a:avLst/>
          </a:prstGeom>
          <a:solidFill>
            <a:srgbClr val="92D050">
              <a:alpha val="3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solidFill>
                <a:srgbClr val="99FF99"/>
              </a:solidFill>
            </a:endParaRPr>
          </a:p>
        </p:txBody>
      </p:sp>
      <p:sp>
        <p:nvSpPr>
          <p:cNvPr id="19" name="18 CuadroTexto"/>
          <p:cNvSpPr txBox="1"/>
          <p:nvPr/>
        </p:nvSpPr>
        <p:spPr>
          <a:xfrm>
            <a:off x="2483768" y="188640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solidFill>
                  <a:srgbClr val="FF0000"/>
                </a:solidFill>
              </a:rPr>
              <a:t>EIR</a:t>
            </a:r>
            <a:endParaRPr lang="es-ES" dirty="0">
              <a:solidFill>
                <a:srgbClr val="FF0000"/>
              </a:solidFill>
            </a:endParaRPr>
          </a:p>
        </p:txBody>
      </p:sp>
      <p:cxnSp>
        <p:nvCxnSpPr>
          <p:cNvPr id="21" name="20 Conector recto de flecha"/>
          <p:cNvCxnSpPr/>
          <p:nvPr/>
        </p:nvCxnSpPr>
        <p:spPr>
          <a:xfrm flipV="1">
            <a:off x="3707904" y="1196752"/>
            <a:ext cx="0" cy="967462"/>
          </a:xfrm>
          <a:prstGeom prst="straightConnector1">
            <a:avLst/>
          </a:prstGeom>
          <a:ln w="41275" cmpd="sng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25 Conector recto de flecha"/>
          <p:cNvCxnSpPr/>
          <p:nvPr/>
        </p:nvCxnSpPr>
        <p:spPr>
          <a:xfrm flipH="1" flipV="1">
            <a:off x="3059832" y="1052736"/>
            <a:ext cx="648072" cy="1080120"/>
          </a:xfrm>
          <a:prstGeom prst="straightConnector1">
            <a:avLst/>
          </a:prstGeom>
          <a:ln w="41275" cmpd="sng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33 CuadroTexto"/>
          <p:cNvSpPr txBox="1"/>
          <p:nvPr/>
        </p:nvSpPr>
        <p:spPr>
          <a:xfrm>
            <a:off x="3707904" y="1268760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sym typeface="Symbol"/>
              </a:rPr>
              <a:t></a:t>
            </a:r>
            <a:endParaRPr lang="es-ES" dirty="0"/>
          </a:p>
        </p:txBody>
      </p:sp>
      <p:sp>
        <p:nvSpPr>
          <p:cNvPr id="35" name="34 CuadroTexto"/>
          <p:cNvSpPr txBox="1"/>
          <p:nvPr/>
        </p:nvSpPr>
        <p:spPr>
          <a:xfrm>
            <a:off x="3779912" y="1124744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.</a:t>
            </a:r>
            <a:endParaRPr lang="es-ES" dirty="0"/>
          </a:p>
        </p:txBody>
      </p:sp>
      <p:sp>
        <p:nvSpPr>
          <p:cNvPr id="36" name="35 CuadroTexto"/>
          <p:cNvSpPr txBox="1"/>
          <p:nvPr/>
        </p:nvSpPr>
        <p:spPr>
          <a:xfrm>
            <a:off x="2843808" y="1556792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sym typeface="Symbol"/>
              </a:rPr>
              <a:t></a:t>
            </a:r>
            <a:endParaRPr lang="es-ES" dirty="0"/>
          </a:p>
        </p:txBody>
      </p:sp>
      <p:sp>
        <p:nvSpPr>
          <p:cNvPr id="37" name="36 CuadroTexto"/>
          <p:cNvSpPr txBox="1"/>
          <p:nvPr/>
        </p:nvSpPr>
        <p:spPr>
          <a:xfrm>
            <a:off x="2843808" y="1412776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.</a:t>
            </a:r>
            <a:endParaRPr lang="es-ES" dirty="0"/>
          </a:p>
        </p:txBody>
      </p:sp>
      <p:cxnSp>
        <p:nvCxnSpPr>
          <p:cNvPr id="38" name="37 Conector recto de flecha"/>
          <p:cNvCxnSpPr/>
          <p:nvPr/>
        </p:nvCxnSpPr>
        <p:spPr>
          <a:xfrm flipH="1" flipV="1">
            <a:off x="3059832" y="188640"/>
            <a:ext cx="576064" cy="1008112"/>
          </a:xfrm>
          <a:prstGeom prst="straightConnector1">
            <a:avLst/>
          </a:prstGeom>
          <a:ln w="41275" cmpd="sng">
            <a:solidFill>
              <a:schemeClr val="tx1"/>
            </a:solidFill>
            <a:prstDash val="sysDash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19 CuadroTexto"/>
          <p:cNvSpPr txBox="1"/>
          <p:nvPr/>
        </p:nvSpPr>
        <p:spPr>
          <a:xfrm>
            <a:off x="3779912" y="620688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Z</a:t>
            </a:r>
            <a:endParaRPr lang="es-ES" dirty="0"/>
          </a:p>
        </p:txBody>
      </p:sp>
      <p:sp>
        <p:nvSpPr>
          <p:cNvPr id="22" name="21 CuadroTexto"/>
          <p:cNvSpPr txBox="1"/>
          <p:nvPr/>
        </p:nvSpPr>
        <p:spPr>
          <a:xfrm>
            <a:off x="2483768" y="908720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Z ’</a:t>
            </a:r>
            <a:endParaRPr lang="es-ES" dirty="0"/>
          </a:p>
        </p:txBody>
      </p:sp>
      <p:sp>
        <p:nvSpPr>
          <p:cNvPr id="23" name="22 CuadroTexto"/>
          <p:cNvSpPr txBox="1"/>
          <p:nvPr/>
        </p:nvSpPr>
        <p:spPr>
          <a:xfrm>
            <a:off x="4533560" y="1255693"/>
            <a:ext cx="417646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Los dos </a:t>
            </a:r>
            <a:r>
              <a:rPr lang="es-ES" dirty="0" err="1" smtClean="0"/>
              <a:t>axoides</a:t>
            </a:r>
            <a:r>
              <a:rPr lang="es-ES" dirty="0" smtClean="0"/>
              <a:t> son conos de </a:t>
            </a:r>
            <a:r>
              <a:rPr lang="es-ES" dirty="0" err="1" smtClean="0"/>
              <a:t>semiángulo</a:t>
            </a:r>
            <a:r>
              <a:rPr lang="es-ES" dirty="0" smtClean="0"/>
              <a:t> diferente</a:t>
            </a:r>
          </a:p>
          <a:p>
            <a:endParaRPr lang="es-ES" dirty="0"/>
          </a:p>
          <a:p>
            <a:r>
              <a:rPr lang="es-ES" dirty="0" smtClean="0"/>
              <a:t>En realidad habría que dibujar la parte superior, pero lo hemos representado así para ver mejor el dibujo</a:t>
            </a:r>
            <a:endParaRPr lang="es-ES" dirty="0"/>
          </a:p>
        </p:txBody>
      </p:sp>
      <p:sp>
        <p:nvSpPr>
          <p:cNvPr id="27" name="26 Rectángulo"/>
          <p:cNvSpPr/>
          <p:nvPr/>
        </p:nvSpPr>
        <p:spPr>
          <a:xfrm rot="19630911">
            <a:off x="4218953" y="3482581"/>
            <a:ext cx="2279396" cy="255713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9" name="8 Conector recto"/>
          <p:cNvCxnSpPr/>
          <p:nvPr/>
        </p:nvCxnSpPr>
        <p:spPr>
          <a:xfrm>
            <a:off x="2771800" y="548680"/>
            <a:ext cx="3240360" cy="554461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23 Triángulo isósceles"/>
          <p:cNvSpPr/>
          <p:nvPr/>
        </p:nvSpPr>
        <p:spPr>
          <a:xfrm>
            <a:off x="2411760" y="4293096"/>
            <a:ext cx="2664296" cy="2160240"/>
          </a:xfrm>
          <a:prstGeom prst="triangle">
            <a:avLst/>
          </a:prstGeom>
          <a:solidFill>
            <a:srgbClr val="9933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7" name="6 Conector recto"/>
          <p:cNvCxnSpPr/>
          <p:nvPr/>
        </p:nvCxnSpPr>
        <p:spPr>
          <a:xfrm>
            <a:off x="3707904" y="836712"/>
            <a:ext cx="36004" cy="554461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15 Triángulo isósceles"/>
          <p:cNvSpPr/>
          <p:nvPr/>
        </p:nvSpPr>
        <p:spPr>
          <a:xfrm rot="19716087">
            <a:off x="3917345" y="1781347"/>
            <a:ext cx="2021732" cy="4825867"/>
          </a:xfrm>
          <a:prstGeom prst="triangle">
            <a:avLst/>
          </a:prstGeom>
          <a:solidFill>
            <a:srgbClr val="00B0F0">
              <a:alpha val="3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solidFill>
                <a:srgbClr val="99FF99"/>
              </a:solidFill>
            </a:endParaRPr>
          </a:p>
        </p:txBody>
      </p:sp>
      <p:cxnSp>
        <p:nvCxnSpPr>
          <p:cNvPr id="29" name="28 Conector recto de flecha"/>
          <p:cNvCxnSpPr>
            <a:stCxn id="15" idx="4"/>
          </p:cNvCxnSpPr>
          <p:nvPr/>
        </p:nvCxnSpPr>
        <p:spPr>
          <a:xfrm flipH="1" flipV="1">
            <a:off x="3059832" y="332656"/>
            <a:ext cx="2232248" cy="6408712"/>
          </a:xfrm>
          <a:prstGeom prst="straightConnector1">
            <a:avLst/>
          </a:prstGeom>
          <a:ln w="41275" cmpd="sng">
            <a:solidFill>
              <a:srgbClr val="C0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62 Conector recto de flecha"/>
          <p:cNvCxnSpPr/>
          <p:nvPr/>
        </p:nvCxnSpPr>
        <p:spPr>
          <a:xfrm flipV="1">
            <a:off x="3059832" y="188640"/>
            <a:ext cx="0" cy="908720"/>
          </a:xfrm>
          <a:prstGeom prst="straightConnector1">
            <a:avLst/>
          </a:prstGeom>
          <a:ln w="41275" cmpd="sng">
            <a:solidFill>
              <a:schemeClr val="tx1"/>
            </a:solidFill>
            <a:prstDash val="dash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74 CuadroTexto"/>
          <p:cNvSpPr txBox="1"/>
          <p:nvPr/>
        </p:nvSpPr>
        <p:spPr>
          <a:xfrm>
            <a:off x="3275856" y="908720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solidFill>
                  <a:srgbClr val="FF0000"/>
                </a:solidFill>
                <a:sym typeface="Symbol"/>
              </a:rPr>
              <a:t></a:t>
            </a:r>
            <a:endParaRPr lang="es-ES" dirty="0">
              <a:solidFill>
                <a:srgbClr val="FF0000"/>
              </a:solidFill>
            </a:endParaRPr>
          </a:p>
        </p:txBody>
      </p:sp>
      <p:sp>
        <p:nvSpPr>
          <p:cNvPr id="76" name="75 CuadroTexto"/>
          <p:cNvSpPr txBox="1"/>
          <p:nvPr/>
        </p:nvSpPr>
        <p:spPr>
          <a:xfrm>
            <a:off x="2634841" y="6383471"/>
            <a:ext cx="1512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solidFill>
                  <a:srgbClr val="003300"/>
                </a:solidFill>
                <a:latin typeface="Calibri" pitchFamily="34" charset="0"/>
              </a:rPr>
              <a:t>AXOIDE FIJO</a:t>
            </a:r>
            <a:endParaRPr lang="es-ES" dirty="0">
              <a:solidFill>
                <a:srgbClr val="003300"/>
              </a:solidFill>
              <a:latin typeface="Calibri" pitchFamily="34" charset="0"/>
            </a:endParaRPr>
          </a:p>
        </p:txBody>
      </p:sp>
      <p:sp>
        <p:nvSpPr>
          <p:cNvPr id="77" name="76 CuadroTexto"/>
          <p:cNvSpPr txBox="1"/>
          <p:nvPr/>
        </p:nvSpPr>
        <p:spPr>
          <a:xfrm rot="19391803">
            <a:off x="4875309" y="5042222"/>
            <a:ext cx="22409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solidFill>
                  <a:srgbClr val="002060"/>
                </a:solidFill>
                <a:latin typeface="Calibri" pitchFamily="34" charset="0"/>
              </a:rPr>
              <a:t>AXOIDE MÓVIL</a:t>
            </a:r>
            <a:endParaRPr lang="es-ES" dirty="0">
              <a:solidFill>
                <a:srgbClr val="002060"/>
              </a:solidFill>
              <a:latin typeface="Calibri" pitchFamily="34" charset="0"/>
            </a:endParaRPr>
          </a:p>
        </p:txBody>
      </p:sp>
      <p:cxnSp>
        <p:nvCxnSpPr>
          <p:cNvPr id="25" name="24 Conector recto"/>
          <p:cNvCxnSpPr/>
          <p:nvPr/>
        </p:nvCxnSpPr>
        <p:spPr>
          <a:xfrm flipV="1">
            <a:off x="863588" y="6429974"/>
            <a:ext cx="6408712" cy="58694"/>
          </a:xfrm>
          <a:prstGeom prst="line">
            <a:avLst/>
          </a:prstGeom>
          <a:ln w="25400">
            <a:solidFill>
              <a:srgbClr val="00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42 CuadroTexto"/>
          <p:cNvSpPr txBox="1"/>
          <p:nvPr/>
        </p:nvSpPr>
        <p:spPr>
          <a:xfrm>
            <a:off x="3995936" y="260648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Z</a:t>
            </a:r>
            <a:endParaRPr lang="es-ES" dirty="0"/>
          </a:p>
        </p:txBody>
      </p:sp>
      <p:sp>
        <p:nvSpPr>
          <p:cNvPr id="44" name="43 CuadroTexto"/>
          <p:cNvSpPr txBox="1"/>
          <p:nvPr/>
        </p:nvSpPr>
        <p:spPr>
          <a:xfrm>
            <a:off x="2555776" y="764704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Z ’</a:t>
            </a:r>
            <a:endParaRPr lang="es-ES" dirty="0"/>
          </a:p>
        </p:txBody>
      </p:sp>
      <p:sp>
        <p:nvSpPr>
          <p:cNvPr id="45" name="44 CuadroTexto"/>
          <p:cNvSpPr txBox="1"/>
          <p:nvPr/>
        </p:nvSpPr>
        <p:spPr>
          <a:xfrm>
            <a:off x="5436096" y="1134036"/>
            <a:ext cx="244827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Cono rodando sin deslizar sobre cilindro apoyado en superficie horizontal</a:t>
            </a:r>
            <a:endParaRPr lang="es-ES" dirty="0"/>
          </a:p>
        </p:txBody>
      </p:sp>
      <p:sp>
        <p:nvSpPr>
          <p:cNvPr id="36" name="35 Rectángulo"/>
          <p:cNvSpPr/>
          <p:nvPr/>
        </p:nvSpPr>
        <p:spPr>
          <a:xfrm>
            <a:off x="2915816" y="3645024"/>
            <a:ext cx="2258277" cy="255548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" name="3 Triángulo isósceles"/>
          <p:cNvSpPr/>
          <p:nvPr/>
        </p:nvSpPr>
        <p:spPr>
          <a:xfrm rot="19667410">
            <a:off x="4382495" y="3463307"/>
            <a:ext cx="2664296" cy="2220830"/>
          </a:xfrm>
          <a:prstGeom prst="triangle">
            <a:avLst/>
          </a:prstGeom>
          <a:solidFill>
            <a:srgbClr val="9933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7" name="6 Conector recto"/>
          <p:cNvCxnSpPr/>
          <p:nvPr/>
        </p:nvCxnSpPr>
        <p:spPr>
          <a:xfrm>
            <a:off x="3995936" y="188640"/>
            <a:ext cx="36004" cy="604867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8 Conector recto"/>
          <p:cNvCxnSpPr/>
          <p:nvPr/>
        </p:nvCxnSpPr>
        <p:spPr>
          <a:xfrm>
            <a:off x="3275856" y="692696"/>
            <a:ext cx="3096344" cy="4896544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9 Conector recto"/>
          <p:cNvCxnSpPr/>
          <p:nvPr/>
        </p:nvCxnSpPr>
        <p:spPr>
          <a:xfrm flipV="1">
            <a:off x="1043608" y="6164616"/>
            <a:ext cx="6362609" cy="72696"/>
          </a:xfrm>
          <a:prstGeom prst="line">
            <a:avLst/>
          </a:prstGeom>
          <a:ln w="25400">
            <a:solidFill>
              <a:srgbClr val="00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12 CuadroTexto"/>
          <p:cNvSpPr txBox="1"/>
          <p:nvPr/>
        </p:nvSpPr>
        <p:spPr>
          <a:xfrm>
            <a:off x="827584" y="1549534"/>
            <a:ext cx="1728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FIGURA 3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Triángulo isósceles"/>
          <p:cNvSpPr/>
          <p:nvPr/>
        </p:nvSpPr>
        <p:spPr>
          <a:xfrm rot="19560691">
            <a:off x="3429243" y="1757574"/>
            <a:ext cx="3168352" cy="4608512"/>
          </a:xfrm>
          <a:prstGeom prst="triangle">
            <a:avLst/>
          </a:prstGeom>
          <a:solidFill>
            <a:schemeClr val="accent5">
              <a:lumMod val="40000"/>
              <a:lumOff val="60000"/>
              <a:alpha val="3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solidFill>
                <a:srgbClr val="99FF99"/>
              </a:solidFill>
            </a:endParaRPr>
          </a:p>
        </p:txBody>
      </p:sp>
      <p:sp>
        <p:nvSpPr>
          <p:cNvPr id="19" name="18 CuadroTexto"/>
          <p:cNvSpPr txBox="1"/>
          <p:nvPr/>
        </p:nvSpPr>
        <p:spPr>
          <a:xfrm>
            <a:off x="2843808" y="116632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solidFill>
                  <a:srgbClr val="FF0000"/>
                </a:solidFill>
              </a:rPr>
              <a:t>EIR</a:t>
            </a:r>
            <a:endParaRPr lang="es-ES" dirty="0">
              <a:solidFill>
                <a:srgbClr val="FF0000"/>
              </a:solidFill>
            </a:endParaRPr>
          </a:p>
        </p:txBody>
      </p:sp>
      <p:cxnSp>
        <p:nvCxnSpPr>
          <p:cNvPr id="21" name="20 Conector recto de flecha"/>
          <p:cNvCxnSpPr/>
          <p:nvPr/>
        </p:nvCxnSpPr>
        <p:spPr>
          <a:xfrm flipV="1">
            <a:off x="3707904" y="1124744"/>
            <a:ext cx="0" cy="967462"/>
          </a:xfrm>
          <a:prstGeom prst="straightConnector1">
            <a:avLst/>
          </a:prstGeom>
          <a:ln w="41275" cmpd="sng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25 Conector recto de flecha"/>
          <p:cNvCxnSpPr/>
          <p:nvPr/>
        </p:nvCxnSpPr>
        <p:spPr>
          <a:xfrm flipH="1" flipV="1">
            <a:off x="3275856" y="1412776"/>
            <a:ext cx="432048" cy="720080"/>
          </a:xfrm>
          <a:prstGeom prst="straightConnector1">
            <a:avLst/>
          </a:prstGeom>
          <a:ln w="41275" cmpd="sng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33 CuadroTexto"/>
          <p:cNvSpPr txBox="1"/>
          <p:nvPr/>
        </p:nvSpPr>
        <p:spPr>
          <a:xfrm>
            <a:off x="3707904" y="1268760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sym typeface="Symbol"/>
              </a:rPr>
              <a:t></a:t>
            </a:r>
            <a:endParaRPr lang="es-ES" dirty="0"/>
          </a:p>
        </p:txBody>
      </p:sp>
      <p:sp>
        <p:nvSpPr>
          <p:cNvPr id="35" name="34 CuadroTexto"/>
          <p:cNvSpPr txBox="1"/>
          <p:nvPr/>
        </p:nvSpPr>
        <p:spPr>
          <a:xfrm>
            <a:off x="3779912" y="1124744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.</a:t>
            </a:r>
            <a:endParaRPr lang="es-ES" dirty="0"/>
          </a:p>
        </p:txBody>
      </p:sp>
      <p:sp>
        <p:nvSpPr>
          <p:cNvPr id="36" name="35 CuadroTexto"/>
          <p:cNvSpPr txBox="1"/>
          <p:nvPr/>
        </p:nvSpPr>
        <p:spPr>
          <a:xfrm>
            <a:off x="2915816" y="1700808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sym typeface="Symbol"/>
              </a:rPr>
              <a:t></a:t>
            </a:r>
            <a:endParaRPr lang="es-ES" dirty="0"/>
          </a:p>
        </p:txBody>
      </p:sp>
      <p:sp>
        <p:nvSpPr>
          <p:cNvPr id="37" name="36 CuadroTexto"/>
          <p:cNvSpPr txBox="1"/>
          <p:nvPr/>
        </p:nvSpPr>
        <p:spPr>
          <a:xfrm>
            <a:off x="2987824" y="1556792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.</a:t>
            </a:r>
            <a:endParaRPr lang="es-ES" dirty="0"/>
          </a:p>
        </p:txBody>
      </p:sp>
      <p:cxnSp>
        <p:nvCxnSpPr>
          <p:cNvPr id="38" name="37 Conector recto de flecha"/>
          <p:cNvCxnSpPr/>
          <p:nvPr/>
        </p:nvCxnSpPr>
        <p:spPr>
          <a:xfrm flipH="1" flipV="1">
            <a:off x="3347864" y="476672"/>
            <a:ext cx="360040" cy="648072"/>
          </a:xfrm>
          <a:prstGeom prst="straightConnector1">
            <a:avLst/>
          </a:prstGeom>
          <a:ln w="41275" cmpd="sng">
            <a:solidFill>
              <a:schemeClr val="tx1"/>
            </a:solidFill>
            <a:prstDash val="sysDash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19 CuadroTexto"/>
          <p:cNvSpPr txBox="1"/>
          <p:nvPr/>
        </p:nvSpPr>
        <p:spPr>
          <a:xfrm>
            <a:off x="3779912" y="620688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Z</a:t>
            </a:r>
            <a:endParaRPr lang="es-ES" dirty="0"/>
          </a:p>
        </p:txBody>
      </p:sp>
      <p:sp>
        <p:nvSpPr>
          <p:cNvPr id="22" name="21 CuadroTexto"/>
          <p:cNvSpPr txBox="1"/>
          <p:nvPr/>
        </p:nvSpPr>
        <p:spPr>
          <a:xfrm>
            <a:off x="2195736" y="764704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Z ’</a:t>
            </a:r>
            <a:endParaRPr lang="es-ES" dirty="0"/>
          </a:p>
        </p:txBody>
      </p:sp>
      <p:sp>
        <p:nvSpPr>
          <p:cNvPr id="23" name="22 CuadroTexto"/>
          <p:cNvSpPr txBox="1"/>
          <p:nvPr/>
        </p:nvSpPr>
        <p:spPr>
          <a:xfrm>
            <a:off x="4716016" y="1484784"/>
            <a:ext cx="31683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Los dos </a:t>
            </a:r>
            <a:r>
              <a:rPr lang="es-ES" dirty="0" err="1" smtClean="0"/>
              <a:t>axoides</a:t>
            </a:r>
            <a:r>
              <a:rPr lang="es-ES" dirty="0" smtClean="0"/>
              <a:t> son conos de </a:t>
            </a:r>
            <a:r>
              <a:rPr lang="es-ES" dirty="0" err="1" smtClean="0"/>
              <a:t>semiángulo</a:t>
            </a:r>
            <a:r>
              <a:rPr lang="es-ES" dirty="0" smtClean="0"/>
              <a:t> diferente</a:t>
            </a:r>
            <a:endParaRPr lang="es-ES" dirty="0"/>
          </a:p>
        </p:txBody>
      </p:sp>
      <p:cxnSp>
        <p:nvCxnSpPr>
          <p:cNvPr id="63" name="62 Conector recto de flecha"/>
          <p:cNvCxnSpPr/>
          <p:nvPr/>
        </p:nvCxnSpPr>
        <p:spPr>
          <a:xfrm flipV="1">
            <a:off x="3275856" y="548680"/>
            <a:ext cx="0" cy="908720"/>
          </a:xfrm>
          <a:prstGeom prst="straightConnector1">
            <a:avLst/>
          </a:prstGeom>
          <a:ln w="41275" cmpd="sng">
            <a:solidFill>
              <a:schemeClr val="tx1"/>
            </a:solidFill>
            <a:prstDash val="dash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24 Rectángulo"/>
          <p:cNvSpPr/>
          <p:nvPr/>
        </p:nvSpPr>
        <p:spPr>
          <a:xfrm>
            <a:off x="2627784" y="3861048"/>
            <a:ext cx="2258277" cy="255548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7" name="6 Conector recto"/>
          <p:cNvCxnSpPr/>
          <p:nvPr/>
        </p:nvCxnSpPr>
        <p:spPr>
          <a:xfrm>
            <a:off x="3707904" y="764704"/>
            <a:ext cx="72008" cy="568863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27 Triángulo isósceles"/>
          <p:cNvSpPr/>
          <p:nvPr/>
        </p:nvSpPr>
        <p:spPr>
          <a:xfrm rot="19667410">
            <a:off x="4094764" y="3680140"/>
            <a:ext cx="2664296" cy="2220830"/>
          </a:xfrm>
          <a:prstGeom prst="triangle">
            <a:avLst/>
          </a:prstGeom>
          <a:solidFill>
            <a:srgbClr val="9933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9" name="8 Conector recto"/>
          <p:cNvCxnSpPr/>
          <p:nvPr/>
        </p:nvCxnSpPr>
        <p:spPr>
          <a:xfrm>
            <a:off x="2699792" y="548680"/>
            <a:ext cx="3384376" cy="532859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15 Triángulo isósceles"/>
          <p:cNvSpPr/>
          <p:nvPr/>
        </p:nvSpPr>
        <p:spPr>
          <a:xfrm>
            <a:off x="2555776" y="2132856"/>
            <a:ext cx="2376264" cy="4536504"/>
          </a:xfrm>
          <a:prstGeom prst="triangle">
            <a:avLst/>
          </a:prstGeom>
          <a:solidFill>
            <a:srgbClr val="99FF99">
              <a:alpha val="3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solidFill>
                <a:srgbClr val="99FF99"/>
              </a:solidFill>
            </a:endParaRPr>
          </a:p>
        </p:txBody>
      </p:sp>
      <p:cxnSp>
        <p:nvCxnSpPr>
          <p:cNvPr id="29" name="28 Conector recto de flecha"/>
          <p:cNvCxnSpPr/>
          <p:nvPr/>
        </p:nvCxnSpPr>
        <p:spPr>
          <a:xfrm flipH="1" flipV="1">
            <a:off x="3275856" y="476672"/>
            <a:ext cx="1656184" cy="6048672"/>
          </a:xfrm>
          <a:prstGeom prst="straightConnector1">
            <a:avLst/>
          </a:prstGeom>
          <a:ln w="41275" cmpd="sng">
            <a:solidFill>
              <a:srgbClr val="C0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42 CuadroTexto"/>
          <p:cNvSpPr txBox="1"/>
          <p:nvPr/>
        </p:nvSpPr>
        <p:spPr>
          <a:xfrm>
            <a:off x="3203848" y="1052736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solidFill>
                  <a:srgbClr val="FF0000"/>
                </a:solidFill>
                <a:sym typeface="Symbol"/>
              </a:rPr>
              <a:t></a:t>
            </a:r>
            <a:endParaRPr lang="es-ES" dirty="0">
              <a:solidFill>
                <a:srgbClr val="FF0000"/>
              </a:solidFill>
            </a:endParaRPr>
          </a:p>
        </p:txBody>
      </p:sp>
      <p:sp>
        <p:nvSpPr>
          <p:cNvPr id="44" name="43 CuadroTexto"/>
          <p:cNvSpPr txBox="1"/>
          <p:nvPr/>
        </p:nvSpPr>
        <p:spPr>
          <a:xfrm>
            <a:off x="2843808" y="5445224"/>
            <a:ext cx="1512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solidFill>
                  <a:srgbClr val="003300"/>
                </a:solidFill>
                <a:latin typeface="Calibri" pitchFamily="34" charset="0"/>
              </a:rPr>
              <a:t>AXOIDE FIJO</a:t>
            </a:r>
            <a:endParaRPr lang="es-ES" dirty="0">
              <a:solidFill>
                <a:srgbClr val="003300"/>
              </a:solidFill>
              <a:latin typeface="Calibri" pitchFamily="34" charset="0"/>
            </a:endParaRPr>
          </a:p>
        </p:txBody>
      </p:sp>
      <p:sp>
        <p:nvSpPr>
          <p:cNvPr id="45" name="44 CuadroTexto"/>
          <p:cNvSpPr txBox="1"/>
          <p:nvPr/>
        </p:nvSpPr>
        <p:spPr>
          <a:xfrm rot="19378671">
            <a:off x="4921090" y="4747780"/>
            <a:ext cx="17815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solidFill>
                  <a:srgbClr val="002060"/>
                </a:solidFill>
                <a:latin typeface="Calibri" pitchFamily="34" charset="0"/>
              </a:rPr>
              <a:t>AXOIDE MÓVIL</a:t>
            </a:r>
            <a:endParaRPr lang="es-ES" dirty="0">
              <a:solidFill>
                <a:srgbClr val="002060"/>
              </a:solidFill>
              <a:latin typeface="Calibri" pitchFamily="34" charset="0"/>
            </a:endParaRPr>
          </a:p>
        </p:txBody>
      </p:sp>
      <p:cxnSp>
        <p:nvCxnSpPr>
          <p:cNvPr id="24" name="23 Conector recto"/>
          <p:cNvCxnSpPr/>
          <p:nvPr/>
        </p:nvCxnSpPr>
        <p:spPr>
          <a:xfrm flipV="1">
            <a:off x="1043608" y="6381449"/>
            <a:ext cx="6408712" cy="58694"/>
          </a:xfrm>
          <a:prstGeom prst="line">
            <a:avLst/>
          </a:prstGeom>
          <a:ln w="25400">
            <a:solidFill>
              <a:srgbClr val="00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42 CuadroTexto"/>
          <p:cNvSpPr txBox="1"/>
          <p:nvPr/>
        </p:nvSpPr>
        <p:spPr>
          <a:xfrm>
            <a:off x="1835696" y="1412776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Z</a:t>
            </a:r>
            <a:endParaRPr lang="es-ES" dirty="0"/>
          </a:p>
        </p:txBody>
      </p:sp>
      <p:sp>
        <p:nvSpPr>
          <p:cNvPr id="44" name="43 CuadroTexto"/>
          <p:cNvSpPr txBox="1"/>
          <p:nvPr/>
        </p:nvSpPr>
        <p:spPr>
          <a:xfrm>
            <a:off x="683568" y="4005064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Z ’</a:t>
            </a:r>
            <a:endParaRPr lang="es-ES" dirty="0"/>
          </a:p>
        </p:txBody>
      </p:sp>
      <p:sp>
        <p:nvSpPr>
          <p:cNvPr id="45" name="44 CuadroTexto"/>
          <p:cNvSpPr txBox="1"/>
          <p:nvPr/>
        </p:nvSpPr>
        <p:spPr>
          <a:xfrm>
            <a:off x="6228184" y="548680"/>
            <a:ext cx="244827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Disco unido a varilla horizontal con punto fijo A, que rueda sin deslizar sobre una superficie horizontal</a:t>
            </a:r>
            <a:endParaRPr lang="es-ES" dirty="0"/>
          </a:p>
        </p:txBody>
      </p:sp>
      <p:cxnSp>
        <p:nvCxnSpPr>
          <p:cNvPr id="7" name="6 Conector recto"/>
          <p:cNvCxnSpPr/>
          <p:nvPr/>
        </p:nvCxnSpPr>
        <p:spPr>
          <a:xfrm>
            <a:off x="2483768" y="1412776"/>
            <a:ext cx="0" cy="371703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9 Rectángulo"/>
          <p:cNvSpPr/>
          <p:nvPr/>
        </p:nvSpPr>
        <p:spPr>
          <a:xfrm>
            <a:off x="2483768" y="4384154"/>
            <a:ext cx="2304256" cy="72008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" name="10 Rectángulo"/>
          <p:cNvSpPr/>
          <p:nvPr/>
        </p:nvSpPr>
        <p:spPr>
          <a:xfrm>
            <a:off x="4788024" y="3789040"/>
            <a:ext cx="144016" cy="1296144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14" name="13 Conector recto"/>
          <p:cNvCxnSpPr/>
          <p:nvPr/>
        </p:nvCxnSpPr>
        <p:spPr>
          <a:xfrm>
            <a:off x="1547664" y="5085184"/>
            <a:ext cx="4968552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8 Conector recto"/>
          <p:cNvCxnSpPr/>
          <p:nvPr/>
        </p:nvCxnSpPr>
        <p:spPr>
          <a:xfrm>
            <a:off x="683568" y="4437112"/>
            <a:ext cx="4464496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1 Triángulo isósceles"/>
          <p:cNvSpPr/>
          <p:nvPr/>
        </p:nvSpPr>
        <p:spPr>
          <a:xfrm>
            <a:off x="2411760" y="4384154"/>
            <a:ext cx="144016" cy="124966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" name="2 CuadroTexto"/>
          <p:cNvSpPr txBox="1"/>
          <p:nvPr/>
        </p:nvSpPr>
        <p:spPr>
          <a:xfrm>
            <a:off x="2123728" y="3861048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A</a:t>
            </a:r>
            <a:endParaRPr lang="es-ES" dirty="0"/>
          </a:p>
        </p:txBody>
      </p:sp>
      <p:sp>
        <p:nvSpPr>
          <p:cNvPr id="17" name="16 CuadroTexto"/>
          <p:cNvSpPr txBox="1"/>
          <p:nvPr/>
        </p:nvSpPr>
        <p:spPr>
          <a:xfrm>
            <a:off x="3049005" y="1549534"/>
            <a:ext cx="1728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FIGURA 4</a:t>
            </a:r>
            <a:endParaRPr lang="es-E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17 Triángulo isósceles"/>
          <p:cNvSpPr/>
          <p:nvPr/>
        </p:nvSpPr>
        <p:spPr>
          <a:xfrm>
            <a:off x="827584" y="4221088"/>
            <a:ext cx="8208912" cy="1512168"/>
          </a:xfrm>
          <a:prstGeom prst="triangle">
            <a:avLst>
              <a:gd name="adj" fmla="val 50000"/>
            </a:avLst>
          </a:prstGeom>
          <a:solidFill>
            <a:srgbClr val="99FF99">
              <a:alpha val="33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3" name="42 CuadroTexto"/>
          <p:cNvSpPr txBox="1"/>
          <p:nvPr/>
        </p:nvSpPr>
        <p:spPr>
          <a:xfrm>
            <a:off x="4211960" y="980728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Z</a:t>
            </a:r>
            <a:endParaRPr lang="es-ES" dirty="0"/>
          </a:p>
        </p:txBody>
      </p:sp>
      <p:sp>
        <p:nvSpPr>
          <p:cNvPr id="44" name="43 CuadroTexto"/>
          <p:cNvSpPr txBox="1"/>
          <p:nvPr/>
        </p:nvSpPr>
        <p:spPr>
          <a:xfrm>
            <a:off x="2915816" y="4005064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Z ’</a:t>
            </a:r>
            <a:endParaRPr lang="es-ES" dirty="0"/>
          </a:p>
        </p:txBody>
      </p:sp>
      <p:sp>
        <p:nvSpPr>
          <p:cNvPr id="10" name="9 Rectángulo"/>
          <p:cNvSpPr/>
          <p:nvPr/>
        </p:nvSpPr>
        <p:spPr>
          <a:xfrm>
            <a:off x="4932040" y="4149080"/>
            <a:ext cx="1872208" cy="144016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" name="10 Rectángulo"/>
          <p:cNvSpPr/>
          <p:nvPr/>
        </p:nvSpPr>
        <p:spPr>
          <a:xfrm>
            <a:off x="6732240" y="3573016"/>
            <a:ext cx="144016" cy="1296144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14" name="13 Conector recto"/>
          <p:cNvCxnSpPr/>
          <p:nvPr/>
        </p:nvCxnSpPr>
        <p:spPr>
          <a:xfrm>
            <a:off x="3131840" y="4221088"/>
            <a:ext cx="4968552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8 Conector recto"/>
          <p:cNvCxnSpPr/>
          <p:nvPr/>
        </p:nvCxnSpPr>
        <p:spPr>
          <a:xfrm>
            <a:off x="2915816" y="4941168"/>
            <a:ext cx="4464496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16 Triángulo isósceles"/>
          <p:cNvSpPr/>
          <p:nvPr/>
        </p:nvSpPr>
        <p:spPr>
          <a:xfrm rot="16200000">
            <a:off x="5436096" y="2276872"/>
            <a:ext cx="2736304" cy="3888432"/>
          </a:xfrm>
          <a:prstGeom prst="triangle">
            <a:avLst>
              <a:gd name="adj" fmla="val 50000"/>
            </a:avLst>
          </a:prstGeom>
          <a:solidFill>
            <a:srgbClr val="99CCFF">
              <a:alpha val="21961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7" name="6 Conector recto"/>
          <p:cNvCxnSpPr/>
          <p:nvPr/>
        </p:nvCxnSpPr>
        <p:spPr>
          <a:xfrm>
            <a:off x="4932040" y="908720"/>
            <a:ext cx="0" cy="403244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12 Conector recto"/>
          <p:cNvCxnSpPr>
            <a:endCxn id="18" idx="4"/>
          </p:cNvCxnSpPr>
          <p:nvPr/>
        </p:nvCxnSpPr>
        <p:spPr>
          <a:xfrm>
            <a:off x="3059832" y="3573016"/>
            <a:ext cx="5976664" cy="2160240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28 CuadroTexto"/>
          <p:cNvSpPr txBox="1"/>
          <p:nvPr/>
        </p:nvSpPr>
        <p:spPr>
          <a:xfrm>
            <a:off x="3419872" y="5157192"/>
            <a:ext cx="1512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solidFill>
                  <a:srgbClr val="003300"/>
                </a:solidFill>
                <a:latin typeface="Calibri" pitchFamily="34" charset="0"/>
              </a:rPr>
              <a:t>AXOIDE FIJO</a:t>
            </a:r>
            <a:endParaRPr lang="es-ES" dirty="0">
              <a:solidFill>
                <a:srgbClr val="003300"/>
              </a:solidFill>
              <a:latin typeface="Calibri" pitchFamily="34" charset="0"/>
            </a:endParaRPr>
          </a:p>
        </p:txBody>
      </p:sp>
      <p:sp>
        <p:nvSpPr>
          <p:cNvPr id="30" name="29 CuadroTexto"/>
          <p:cNvSpPr txBox="1"/>
          <p:nvPr/>
        </p:nvSpPr>
        <p:spPr>
          <a:xfrm>
            <a:off x="6948264" y="3573016"/>
            <a:ext cx="17815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solidFill>
                  <a:srgbClr val="002060"/>
                </a:solidFill>
                <a:latin typeface="Calibri" pitchFamily="34" charset="0"/>
              </a:rPr>
              <a:t>AXOIDE MÓVIL</a:t>
            </a:r>
            <a:endParaRPr lang="es-ES" dirty="0">
              <a:solidFill>
                <a:srgbClr val="002060"/>
              </a:solidFill>
              <a:latin typeface="Calibri" pitchFamily="34" charset="0"/>
            </a:endParaRPr>
          </a:p>
        </p:txBody>
      </p:sp>
      <p:sp>
        <p:nvSpPr>
          <p:cNvPr id="31" name="30 CuadroTexto"/>
          <p:cNvSpPr txBox="1"/>
          <p:nvPr/>
        </p:nvSpPr>
        <p:spPr>
          <a:xfrm>
            <a:off x="2555776" y="3140968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solidFill>
                  <a:srgbClr val="FF0000"/>
                </a:solidFill>
              </a:rPr>
              <a:t>EIR</a:t>
            </a:r>
            <a:endParaRPr lang="es-ES" dirty="0">
              <a:solidFill>
                <a:srgbClr val="FF0000"/>
              </a:solidFill>
            </a:endParaRPr>
          </a:p>
        </p:txBody>
      </p:sp>
      <p:sp>
        <p:nvSpPr>
          <p:cNvPr id="32" name="31 CuadroTexto"/>
          <p:cNvSpPr txBox="1"/>
          <p:nvPr/>
        </p:nvSpPr>
        <p:spPr>
          <a:xfrm>
            <a:off x="4139952" y="3356992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solidFill>
                  <a:srgbClr val="FF0000"/>
                </a:solidFill>
                <a:sym typeface="Symbol"/>
              </a:rPr>
              <a:t></a:t>
            </a:r>
            <a:endParaRPr lang="es-ES" dirty="0">
              <a:solidFill>
                <a:srgbClr val="FF0000"/>
              </a:solidFill>
            </a:endParaRPr>
          </a:p>
        </p:txBody>
      </p:sp>
      <p:cxnSp>
        <p:nvCxnSpPr>
          <p:cNvPr id="34" name="33 Conector recto de flecha"/>
          <p:cNvCxnSpPr>
            <a:stCxn id="17" idx="0"/>
          </p:cNvCxnSpPr>
          <p:nvPr/>
        </p:nvCxnSpPr>
        <p:spPr>
          <a:xfrm flipH="1" flipV="1">
            <a:off x="3779912" y="3861048"/>
            <a:ext cx="1080120" cy="36004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34 CuadroTexto"/>
          <p:cNvSpPr txBox="1"/>
          <p:nvPr/>
        </p:nvSpPr>
        <p:spPr>
          <a:xfrm>
            <a:off x="4932040" y="3573016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sym typeface="Symbol"/>
              </a:rPr>
              <a:t></a:t>
            </a:r>
            <a:endParaRPr lang="es-ES" dirty="0"/>
          </a:p>
        </p:txBody>
      </p:sp>
      <p:sp>
        <p:nvSpPr>
          <p:cNvPr id="36" name="35 CuadroTexto"/>
          <p:cNvSpPr txBox="1"/>
          <p:nvPr/>
        </p:nvSpPr>
        <p:spPr>
          <a:xfrm>
            <a:off x="5004048" y="3429000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.</a:t>
            </a:r>
            <a:endParaRPr lang="es-ES" dirty="0"/>
          </a:p>
        </p:txBody>
      </p:sp>
      <p:cxnSp>
        <p:nvCxnSpPr>
          <p:cNvPr id="38" name="37 Conector recto de flecha"/>
          <p:cNvCxnSpPr/>
          <p:nvPr/>
        </p:nvCxnSpPr>
        <p:spPr>
          <a:xfrm flipV="1">
            <a:off x="4932040" y="3789040"/>
            <a:ext cx="0" cy="36004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39 Conector recto de flecha"/>
          <p:cNvCxnSpPr>
            <a:stCxn id="17" idx="0"/>
          </p:cNvCxnSpPr>
          <p:nvPr/>
        </p:nvCxnSpPr>
        <p:spPr>
          <a:xfrm flipH="1">
            <a:off x="3779912" y="4221088"/>
            <a:ext cx="1080120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40 CuadroTexto"/>
          <p:cNvSpPr txBox="1"/>
          <p:nvPr/>
        </p:nvSpPr>
        <p:spPr>
          <a:xfrm>
            <a:off x="3419872" y="4149080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.</a:t>
            </a:r>
            <a:endParaRPr lang="es-ES" dirty="0"/>
          </a:p>
        </p:txBody>
      </p:sp>
      <p:sp>
        <p:nvSpPr>
          <p:cNvPr id="42" name="41 CuadroTexto"/>
          <p:cNvSpPr txBox="1"/>
          <p:nvPr/>
        </p:nvSpPr>
        <p:spPr>
          <a:xfrm>
            <a:off x="3347864" y="4293096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sym typeface="Symbol"/>
              </a:rPr>
              <a:t></a:t>
            </a:r>
            <a:endParaRPr lang="es-ES" dirty="0"/>
          </a:p>
        </p:txBody>
      </p:sp>
      <p:cxnSp>
        <p:nvCxnSpPr>
          <p:cNvPr id="47" name="46 Conector recto"/>
          <p:cNvCxnSpPr/>
          <p:nvPr/>
        </p:nvCxnSpPr>
        <p:spPr>
          <a:xfrm>
            <a:off x="3779912" y="3861048"/>
            <a:ext cx="1080120" cy="0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48 Conector recto"/>
          <p:cNvCxnSpPr/>
          <p:nvPr/>
        </p:nvCxnSpPr>
        <p:spPr>
          <a:xfrm>
            <a:off x="3779912" y="3861048"/>
            <a:ext cx="0" cy="360040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51 CuadroTexto"/>
          <p:cNvSpPr txBox="1"/>
          <p:nvPr/>
        </p:nvSpPr>
        <p:spPr>
          <a:xfrm>
            <a:off x="899592" y="1340768"/>
            <a:ext cx="31683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Los dos </a:t>
            </a:r>
            <a:r>
              <a:rPr lang="es-ES" dirty="0" err="1" smtClean="0"/>
              <a:t>axoides</a:t>
            </a:r>
            <a:r>
              <a:rPr lang="es-ES" dirty="0" smtClean="0"/>
              <a:t> son conos de </a:t>
            </a:r>
            <a:r>
              <a:rPr lang="es-ES" dirty="0" err="1" smtClean="0"/>
              <a:t>semiángulo</a:t>
            </a:r>
            <a:r>
              <a:rPr lang="es-ES" dirty="0" smtClean="0"/>
              <a:t> diferente</a:t>
            </a:r>
            <a:endParaRPr lang="es-ES" dirty="0"/>
          </a:p>
        </p:txBody>
      </p:sp>
      <p:sp>
        <p:nvSpPr>
          <p:cNvPr id="26" name="25 Triángulo isósceles"/>
          <p:cNvSpPr/>
          <p:nvPr/>
        </p:nvSpPr>
        <p:spPr>
          <a:xfrm>
            <a:off x="4857775" y="4127247"/>
            <a:ext cx="144016" cy="124966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8" name="27 CuadroTexto"/>
          <p:cNvSpPr txBox="1"/>
          <p:nvPr/>
        </p:nvSpPr>
        <p:spPr>
          <a:xfrm>
            <a:off x="4463988" y="3798332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A</a:t>
            </a:r>
            <a:endParaRPr lang="es-E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plantillaPresentacionesMUS">
  <a:themeElements>
    <a:clrScheme name="Presentación1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resentación1">
      <a:majorFont>
        <a:latin typeface="Garamond"/>
        <a:ea typeface=""/>
        <a:cs typeface=""/>
      </a:majorFont>
      <a:minorFont>
        <a:latin typeface="Garamo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E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E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Presentación1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ción1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ción1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ción1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ción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ción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ción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335</TotalTime>
  <Words>596</Words>
  <Application>Microsoft Office PowerPoint</Application>
  <PresentationFormat>Presentación en pantalla (4:3)</PresentationFormat>
  <Paragraphs>222</Paragraphs>
  <Slides>25</Slides>
  <Notes>17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Títulos de diapositiva</vt:lpstr>
      </vt:variant>
      <vt:variant>
        <vt:i4>25</vt:i4>
      </vt:variant>
    </vt:vector>
  </HeadingPairs>
  <TitlesOfParts>
    <vt:vector size="27" baseType="lpstr">
      <vt:lpstr>Tema de Office</vt:lpstr>
      <vt:lpstr>plantillaPresentacionesMUS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Laura</dc:creator>
  <cp:lastModifiedBy>Laura Abad Toribio</cp:lastModifiedBy>
  <cp:revision>34</cp:revision>
  <cp:lastPrinted>2014-11-20T11:42:50Z</cp:lastPrinted>
  <dcterms:created xsi:type="dcterms:W3CDTF">2014-11-19T21:01:20Z</dcterms:created>
  <dcterms:modified xsi:type="dcterms:W3CDTF">2014-11-20T11:49:26Z</dcterms:modified>
</cp:coreProperties>
</file>