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7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80" r:id="rId19"/>
    <p:sldId id="258" r:id="rId20"/>
    <p:sldId id="271" r:id="rId21"/>
    <p:sldId id="272" r:id="rId22"/>
    <p:sldId id="273" r:id="rId23"/>
    <p:sldId id="281" r:id="rId24"/>
    <p:sldId id="282" r:id="rId25"/>
    <p:sldId id="283" r:id="rId26"/>
    <p:sldId id="284" r:id="rId27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003300"/>
    <a:srgbClr val="99FF99"/>
    <a:srgbClr val="99CCFF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7" autoAdjust="0"/>
    <p:restoredTop sz="94676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38A71BF-ED8E-4618-9C4A-69B85E8F5507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74B21C3-C761-4724-A989-B4F8B17658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410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4006851" y="6351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877" indent="-285722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2888" indent="-228578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043" indent="-228578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198" indent="-228578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353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ES">
                <a:solidFill>
                  <a:prstClr val="black"/>
                </a:solidFill>
              </a:rPr>
              <a:t>2009/2010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3439"/>
            <a:ext cx="3076575" cy="5111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77" indent="-285722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88" indent="-228578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43" indent="-228578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98" indent="-228578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53" indent="-228578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09" indent="-228578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64" indent="-228578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19" indent="-228578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s-ES" sz="1200">
                <a:solidFill>
                  <a:prstClr val="black"/>
                </a:solidFill>
              </a:rPr>
              <a:t>Nombre Autor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ctr" defTabSz="99050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77" indent="-285722" algn="ctr" defTabSz="99050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88" indent="-228578" algn="ctr" defTabSz="99050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43" indent="-228578" algn="ctr" defTabSz="99050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98" indent="-228578" algn="ctr" defTabSz="99050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53" indent="-228578" algn="ctr" defTabSz="9905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509" indent="-228578" algn="ctr" defTabSz="9905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64" indent="-228578" algn="ctr" defTabSz="9905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819" indent="-228578" algn="ctr" defTabSz="9905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5F997AF2-24D0-4C14-8926-89173232C0DB}" type="slidenum">
              <a:rPr lang="es-ES" sz="1300">
                <a:solidFill>
                  <a:prstClr val="black"/>
                </a:solidFill>
              </a:rPr>
              <a:pPr algn="r" eaLnBrk="1" hangingPunct="1">
                <a:defRPr/>
              </a:pPr>
              <a:t>1</a:t>
            </a:fld>
            <a:endParaRPr lang="es-ES" sz="1300">
              <a:solidFill>
                <a:prstClr val="black"/>
              </a:solidFill>
            </a:endParaRP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B21C3-C761-4724-A989-B4F8B1765861}" type="slidenum">
              <a:rPr lang="es-ES" smtClean="0"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80553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2553914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3852522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4166470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1462002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1985785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2978635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37395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2391155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2848815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1981200" cy="6096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91200" cy="6096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Nombre Autor</a:t>
            </a:r>
            <a:endParaRPr lang="es-ES" i="1"/>
          </a:p>
        </p:txBody>
      </p:sp>
    </p:spTree>
    <p:extLst>
      <p:ext uri="{BB962C8B-B14F-4D97-AF65-F5344CB8AC3E}">
        <p14:creationId xmlns:p14="http://schemas.microsoft.com/office/powerpoint/2010/main" val="75531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39DB-3805-491D-8095-34155B732271}" type="datetimeFigureOut">
              <a:rPr lang="es-ES" smtClean="0"/>
              <a:t>20/11/2014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B5CC6-86BA-4B6F-BA36-20BDE334288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  <a:p>
            <a:pPr lvl="4"/>
            <a:endParaRPr lang="es-E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257925"/>
            <a:ext cx="43434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3399"/>
                </a:solidFill>
                <a:latin typeface="Tahoma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Nombre </a:t>
            </a:r>
            <a:r>
              <a:rPr lang="es-ES" smtClean="0"/>
              <a:t>Autor</a:t>
            </a:r>
            <a:endParaRPr lang="es-ES" i="1"/>
          </a:p>
        </p:txBody>
      </p:sp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6342063" y="6257925"/>
            <a:ext cx="5334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B72AF89A-A88F-460D-B496-01BC6EEAC8E5}" type="slidenum">
              <a:rPr lang="es-ES" sz="1200" smtClean="0">
                <a:solidFill>
                  <a:srgbClr val="003399"/>
                </a:solidFill>
                <a:latin typeface="Arial Unicode MS" pitchFamily="34" charset="-128"/>
                <a:cs typeface="Arial" pitchFamily="34" charset="0"/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‹Nº›</a:t>
            </a:fld>
            <a:endParaRPr lang="es-ES" sz="1200" smtClean="0">
              <a:solidFill>
                <a:srgbClr val="003399"/>
              </a:solidFill>
              <a:latin typeface="Arial Unicode MS" pitchFamily="34" charset="-128"/>
              <a:cs typeface="Arial" pitchFamily="34" charset="0"/>
            </a:endParaRPr>
          </a:p>
        </p:txBody>
      </p:sp>
      <p:cxnSp>
        <p:nvCxnSpPr>
          <p:cNvPr id="1030" name="2 Conector recto"/>
          <p:cNvCxnSpPr>
            <a:cxnSpLocks noChangeShapeType="1"/>
          </p:cNvCxnSpPr>
          <p:nvPr userDrawn="1"/>
        </p:nvCxnSpPr>
        <p:spPr bwMode="auto">
          <a:xfrm>
            <a:off x="250825" y="0"/>
            <a:ext cx="0" cy="6858000"/>
          </a:xfrm>
          <a:prstGeom prst="line">
            <a:avLst/>
          </a:prstGeom>
          <a:noFill/>
          <a:ln w="19050" algn="ctr">
            <a:solidFill>
              <a:srgbClr val="EBBD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1" name="10 Conector recto"/>
          <p:cNvCxnSpPr>
            <a:cxnSpLocks noChangeShapeType="1"/>
          </p:cNvCxnSpPr>
          <p:nvPr userDrawn="1"/>
        </p:nvCxnSpPr>
        <p:spPr bwMode="auto">
          <a:xfrm>
            <a:off x="306388" y="0"/>
            <a:ext cx="0" cy="6858000"/>
          </a:xfrm>
          <a:prstGeom prst="line">
            <a:avLst/>
          </a:prstGeom>
          <a:noFill/>
          <a:ln w="19050" algn="ctr">
            <a:solidFill>
              <a:srgbClr val="C1003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2" name="11 Conector recto"/>
          <p:cNvCxnSpPr>
            <a:cxnSpLocks noChangeShapeType="1"/>
          </p:cNvCxnSpPr>
          <p:nvPr userDrawn="1"/>
        </p:nvCxnSpPr>
        <p:spPr bwMode="auto">
          <a:xfrm>
            <a:off x="358775" y="0"/>
            <a:ext cx="0" cy="6858000"/>
          </a:xfrm>
          <a:prstGeom prst="line">
            <a:avLst/>
          </a:prstGeom>
          <a:noFill/>
          <a:ln w="19050" algn="ctr">
            <a:solidFill>
              <a:srgbClr val="003F6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6154738"/>
            <a:ext cx="1662112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9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rgbClr val="0033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3399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2204864"/>
            <a:ext cx="61206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latin typeface="Calibri" pitchFamily="34" charset="0"/>
              </a:rPr>
              <a:t>EJEMPLOS DE AXOIDES</a:t>
            </a:r>
          </a:p>
          <a:p>
            <a:endParaRPr lang="es-ES" sz="3200" dirty="0" smtClean="0">
              <a:latin typeface="Calibri" pitchFamily="34" charset="0"/>
            </a:endParaRPr>
          </a:p>
          <a:p>
            <a:r>
              <a:rPr lang="es-ES" sz="3200" dirty="0" smtClean="0">
                <a:latin typeface="Calibri" pitchFamily="34" charset="0"/>
              </a:rPr>
              <a:t>MECÁNICA RACIONAL Y ANALÍTICA</a:t>
            </a:r>
          </a:p>
          <a:p>
            <a:pPr algn="ctr"/>
            <a:r>
              <a:rPr lang="es-ES" dirty="0" smtClean="0">
                <a:latin typeface="Calibri" pitchFamily="34" charset="0"/>
              </a:rPr>
              <a:t>GRADO EN INGENIERÍA AEROESPACIAL</a:t>
            </a:r>
            <a:endParaRPr lang="es-ES" dirty="0">
              <a:latin typeface="Calibri" pitchFamily="34" charset="0"/>
            </a:endParaRPr>
          </a:p>
          <a:p>
            <a:endParaRPr lang="es-ES" sz="3200" dirty="0" smtClean="0">
              <a:latin typeface="Calibri" pitchFamily="34" charset="0"/>
            </a:endParaRPr>
          </a:p>
          <a:p>
            <a:pPr algn="ctr"/>
            <a:r>
              <a:rPr lang="es-ES" sz="3200" dirty="0" err="1" smtClean="0">
                <a:latin typeface="Calibri" pitchFamily="34" charset="0"/>
              </a:rPr>
              <a:t>Dra</a:t>
            </a:r>
            <a:r>
              <a:rPr lang="es-ES" sz="3200" dirty="0" smtClean="0">
                <a:latin typeface="Calibri" pitchFamily="34" charset="0"/>
              </a:rPr>
              <a:t> Laura Abad Toribio</a:t>
            </a:r>
            <a:endParaRPr lang="es-E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CuadroTexto"/>
          <p:cNvSpPr txBox="1"/>
          <p:nvPr/>
        </p:nvSpPr>
        <p:spPr>
          <a:xfrm>
            <a:off x="3347864" y="11247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1979712" y="22048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6228184" y="54868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Disco unido a varilla  con punto fijo, que rueda sin deslizar sobre superficie horizontal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3275856" y="1268760"/>
            <a:ext cx="0" cy="3717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 rot="3072450">
            <a:off x="2881026" y="3517898"/>
            <a:ext cx="2304256" cy="910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 rot="2927762" flipH="1">
            <a:off x="4744888" y="3842703"/>
            <a:ext cx="156303" cy="12961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/>
          <p:nvPr/>
        </p:nvCxnSpPr>
        <p:spPr>
          <a:xfrm>
            <a:off x="1547664" y="4941168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555776" y="1700808"/>
            <a:ext cx="2304256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241066" y="22048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355976" y="245224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5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riángulo isósceles"/>
          <p:cNvSpPr/>
          <p:nvPr/>
        </p:nvSpPr>
        <p:spPr>
          <a:xfrm rot="19305744">
            <a:off x="3425205" y="2281107"/>
            <a:ext cx="1915871" cy="3473615"/>
          </a:xfrm>
          <a:prstGeom prst="triangl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Triángulo isósceles"/>
          <p:cNvSpPr/>
          <p:nvPr/>
        </p:nvSpPr>
        <p:spPr>
          <a:xfrm>
            <a:off x="1979712" y="2564904"/>
            <a:ext cx="2664296" cy="3240360"/>
          </a:xfrm>
          <a:prstGeom prst="triangle">
            <a:avLst/>
          </a:prstGeom>
          <a:solidFill>
            <a:srgbClr val="99FF99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CuadroTexto"/>
          <p:cNvSpPr txBox="1"/>
          <p:nvPr/>
        </p:nvSpPr>
        <p:spPr>
          <a:xfrm>
            <a:off x="3347864" y="11247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119189" y="187618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3275856" y="1268760"/>
            <a:ext cx="0" cy="3717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 rot="2927762" flipH="1">
            <a:off x="4723000" y="3890958"/>
            <a:ext cx="130047" cy="12260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/>
          <p:nvPr/>
        </p:nvCxnSpPr>
        <p:spPr>
          <a:xfrm>
            <a:off x="1403648" y="4941168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 rot="3072450">
            <a:off x="2881026" y="3517898"/>
            <a:ext cx="2304256" cy="910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/>
          <p:nvPr/>
        </p:nvCxnSpPr>
        <p:spPr>
          <a:xfrm>
            <a:off x="2555776" y="1700808"/>
            <a:ext cx="2304256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2699792" y="1196752"/>
            <a:ext cx="2016224" cy="468052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104517" y="8994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627784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</a:rPr>
              <a:t>AXOIDE FIJO</a:t>
            </a:r>
            <a:endParaRPr lang="es-ES" dirty="0">
              <a:solidFill>
                <a:srgbClr val="0033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 rot="19037728">
            <a:off x="4389057" y="4704254"/>
            <a:ext cx="178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AXOIDE MÓVIL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419872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491880" y="16288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483768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555776" y="23395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28" name="27 Conector recto"/>
          <p:cNvCxnSpPr/>
          <p:nvPr/>
        </p:nvCxnSpPr>
        <p:spPr>
          <a:xfrm>
            <a:off x="2771800" y="134076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2771800" y="1340768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2987824" y="17008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34" name="33 Conector recto de flecha"/>
          <p:cNvCxnSpPr>
            <a:endCxn id="10" idx="1"/>
          </p:cNvCxnSpPr>
          <p:nvPr/>
        </p:nvCxnSpPr>
        <p:spPr>
          <a:xfrm>
            <a:off x="2771800" y="1340768"/>
            <a:ext cx="539544" cy="1324667"/>
          </a:xfrm>
          <a:prstGeom prst="straightConnector1">
            <a:avLst/>
          </a:prstGeom>
          <a:ln>
            <a:solidFill>
              <a:srgbClr val="FF0000"/>
            </a:solidFill>
            <a:headEnd type="stealth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flipV="1">
            <a:off x="3275856" y="1772816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>
            <a:stCxn id="10" idx="1"/>
          </p:cNvCxnSpPr>
          <p:nvPr/>
        </p:nvCxnSpPr>
        <p:spPr>
          <a:xfrm flipH="1" flipV="1">
            <a:off x="2771800" y="1988840"/>
            <a:ext cx="539544" cy="676595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3311860" y="245224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148064" y="156230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dos </a:t>
            </a:r>
            <a:r>
              <a:rPr lang="es-ES" dirty="0" err="1" smtClean="0"/>
              <a:t>axoides</a:t>
            </a:r>
            <a:r>
              <a:rPr lang="es-ES" dirty="0" smtClean="0"/>
              <a:t> son conos de </a:t>
            </a:r>
            <a:r>
              <a:rPr lang="es-ES" dirty="0" err="1" smtClean="0"/>
              <a:t>semiángulo</a:t>
            </a:r>
            <a:r>
              <a:rPr lang="es-ES" dirty="0" smtClean="0"/>
              <a:t> diferente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CuadroTexto"/>
          <p:cNvSpPr txBox="1"/>
          <p:nvPr/>
        </p:nvSpPr>
        <p:spPr>
          <a:xfrm>
            <a:off x="1835696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7380312" y="25649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896036" y="1135777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Cono que rueda sin deslizar sobre superficie horizontal</a:t>
            </a:r>
            <a:endParaRPr lang="es-ES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1547664" y="5085184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30810" y="1402060"/>
            <a:ext cx="0" cy="3717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riángulo isósceles"/>
          <p:cNvSpPr/>
          <p:nvPr/>
        </p:nvSpPr>
        <p:spPr>
          <a:xfrm rot="14843414">
            <a:off x="2599561" y="3193545"/>
            <a:ext cx="2304256" cy="2723366"/>
          </a:xfrm>
          <a:prstGeom prst="triangle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2411760" y="2924944"/>
            <a:ext cx="4968552" cy="2160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588224" y="437056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6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Paralelogramo"/>
          <p:cNvSpPr/>
          <p:nvPr/>
        </p:nvSpPr>
        <p:spPr>
          <a:xfrm>
            <a:off x="179512" y="4509120"/>
            <a:ext cx="7560840" cy="1368152"/>
          </a:xfrm>
          <a:prstGeom prst="parallelogram">
            <a:avLst>
              <a:gd name="adj" fmla="val 92792"/>
            </a:avLst>
          </a:prstGeom>
          <a:solidFill>
            <a:srgbClr val="99FF99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CuadroTexto"/>
          <p:cNvSpPr txBox="1"/>
          <p:nvPr/>
        </p:nvSpPr>
        <p:spPr>
          <a:xfrm>
            <a:off x="1835696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7380312" y="25649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702680" y="99727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Garamond" pitchFamily="18" charset="0"/>
              </a:rPr>
              <a:t>El </a:t>
            </a:r>
            <a:r>
              <a:rPr lang="es-ES" dirty="0" err="1" smtClean="0">
                <a:latin typeface="Garamond" pitchFamily="18" charset="0"/>
              </a:rPr>
              <a:t>axoide</a:t>
            </a:r>
            <a:r>
              <a:rPr lang="es-ES" dirty="0" smtClean="0">
                <a:latin typeface="Garamond" pitchFamily="18" charset="0"/>
              </a:rPr>
              <a:t> móvil es un cono  y el </a:t>
            </a:r>
            <a:r>
              <a:rPr lang="es-ES" dirty="0" err="1" smtClean="0">
                <a:latin typeface="Garamond" pitchFamily="18" charset="0"/>
              </a:rPr>
              <a:t>axoide</a:t>
            </a:r>
            <a:r>
              <a:rPr lang="es-ES" dirty="0" smtClean="0">
                <a:latin typeface="Garamond" pitchFamily="18" charset="0"/>
              </a:rPr>
              <a:t> fijo es un plano</a:t>
            </a:r>
            <a:endParaRPr lang="es-ES" dirty="0">
              <a:latin typeface="Garamond" pitchFamily="18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547664" y="5085184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Triángulo isósceles"/>
          <p:cNvSpPr/>
          <p:nvPr/>
        </p:nvSpPr>
        <p:spPr>
          <a:xfrm rot="14843414">
            <a:off x="2539860" y="3169165"/>
            <a:ext cx="2304256" cy="272336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2411760" y="2924944"/>
            <a:ext cx="4968552" cy="2160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30810" y="1402060"/>
            <a:ext cx="0" cy="3717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043608" y="5085184"/>
            <a:ext cx="5544616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6660232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6" name="15 Triángulo isósceles"/>
          <p:cNvSpPr/>
          <p:nvPr/>
        </p:nvSpPr>
        <p:spPr>
          <a:xfrm rot="14817328">
            <a:off x="2533791" y="2378956"/>
            <a:ext cx="3252481" cy="3893947"/>
          </a:xfrm>
          <a:prstGeom prst="triangle">
            <a:avLst/>
          </a:prstGeom>
          <a:solidFill>
            <a:schemeClr val="accent1">
              <a:lumMod val="40000"/>
              <a:lumOff val="60000"/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17 Conector recto de flecha"/>
          <p:cNvCxnSpPr>
            <a:stCxn id="16" idx="0"/>
          </p:cNvCxnSpPr>
          <p:nvPr/>
        </p:nvCxnSpPr>
        <p:spPr>
          <a:xfrm flipV="1">
            <a:off x="2368425" y="5085184"/>
            <a:ext cx="1323563" cy="2881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2" idx="0"/>
          </p:cNvCxnSpPr>
          <p:nvPr/>
        </p:nvCxnSpPr>
        <p:spPr>
          <a:xfrm flipV="1">
            <a:off x="2434958" y="4530848"/>
            <a:ext cx="1257030" cy="52350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16" idx="0"/>
          </p:cNvCxnSpPr>
          <p:nvPr/>
        </p:nvCxnSpPr>
        <p:spPr>
          <a:xfrm>
            <a:off x="2368425" y="5088065"/>
            <a:ext cx="0" cy="57318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2411760" y="5291916"/>
            <a:ext cx="1280228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3635896" y="4509120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755576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</a:rPr>
              <a:t>AXOIDE FIJO</a:t>
            </a:r>
            <a:endParaRPr lang="es-ES" dirty="0">
              <a:solidFill>
                <a:srgbClr val="00330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4678272" y="2891244"/>
            <a:ext cx="178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AXOIDE MÓVIL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491880" y="40770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979712" y="52919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3563888" y="39237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2015716" y="5127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563888" y="47251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5557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 siempre los </a:t>
            </a:r>
            <a:r>
              <a:rPr lang="es-ES" dirty="0" err="1" smtClean="0"/>
              <a:t>axoides</a:t>
            </a:r>
            <a:r>
              <a:rPr lang="es-ES" dirty="0" smtClean="0"/>
              <a:t> son conos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CuadroTexto"/>
          <p:cNvSpPr txBox="1"/>
          <p:nvPr/>
        </p:nvSpPr>
        <p:spPr>
          <a:xfrm>
            <a:off x="2350170" y="122811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7020272" y="19888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5940152" y="54868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Cilindro que rueda sin deslizar sobre superficie horizontal. El cilindro tiene un extremo fijo A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 rot="19735529">
            <a:off x="2534429" y="3089814"/>
            <a:ext cx="2952328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>
            <a:endCxn id="2" idx="3"/>
          </p:cNvCxnSpPr>
          <p:nvPr/>
        </p:nvCxnSpPr>
        <p:spPr>
          <a:xfrm flipH="1">
            <a:off x="2694212" y="2020044"/>
            <a:ext cx="4320480" cy="24842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773735" y="1412776"/>
            <a:ext cx="0" cy="3717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547664" y="5085184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riángulo isósceles"/>
          <p:cNvSpPr/>
          <p:nvPr/>
        </p:nvSpPr>
        <p:spPr>
          <a:xfrm>
            <a:off x="2550196" y="4288296"/>
            <a:ext cx="288032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226160" y="439842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835374" y="53611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7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256148" y="414430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210669" y="145053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6378252" y="16461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5940152" y="54868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</a:t>
            </a:r>
            <a:r>
              <a:rPr lang="es-ES" dirty="0" err="1" smtClean="0"/>
              <a:t>axoide</a:t>
            </a:r>
            <a:r>
              <a:rPr lang="es-ES" dirty="0" smtClean="0"/>
              <a:t> fijo es un cono y el móvil es un plano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 rot="19735529">
            <a:off x="2534429" y="3089814"/>
            <a:ext cx="2952328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2411760" y="1916832"/>
            <a:ext cx="4680520" cy="2664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771800" y="1402060"/>
            <a:ext cx="0" cy="3717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547664" y="5085184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Triángulo isósceles"/>
          <p:cNvSpPr/>
          <p:nvPr/>
        </p:nvSpPr>
        <p:spPr>
          <a:xfrm>
            <a:off x="2580184" y="4261738"/>
            <a:ext cx="288032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2796208" y="38924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292152" y="53668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509639" y="320924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" name="1 Triángulo isósceles"/>
          <p:cNvSpPr/>
          <p:nvPr/>
        </p:nvSpPr>
        <p:spPr>
          <a:xfrm>
            <a:off x="1536068" y="4370808"/>
            <a:ext cx="2376264" cy="2010520"/>
          </a:xfrm>
          <a:prstGeom prst="triangle">
            <a:avLst/>
          </a:prstGeom>
          <a:solidFill>
            <a:srgbClr val="99FF99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recto"/>
          <p:cNvCxnSpPr/>
          <p:nvPr/>
        </p:nvCxnSpPr>
        <p:spPr>
          <a:xfrm>
            <a:off x="1187624" y="1988840"/>
            <a:ext cx="2952328" cy="46805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Paralelogramo"/>
          <p:cNvSpPr/>
          <p:nvPr/>
        </p:nvSpPr>
        <p:spPr>
          <a:xfrm rot="19306610">
            <a:off x="1847900" y="1576844"/>
            <a:ext cx="1631776" cy="5355800"/>
          </a:xfrm>
          <a:prstGeom prst="parallelogram">
            <a:avLst/>
          </a:prstGeom>
          <a:solidFill>
            <a:srgbClr val="99CCFF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771800" y="4328971"/>
            <a:ext cx="0" cy="1116253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339752" y="51964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2771800" y="4477762"/>
            <a:ext cx="330442" cy="5771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V="1">
            <a:off x="2724200" y="4144305"/>
            <a:ext cx="432048" cy="3020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2796208" y="373788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28" name="27 Conector recto"/>
          <p:cNvCxnSpPr/>
          <p:nvPr/>
        </p:nvCxnSpPr>
        <p:spPr>
          <a:xfrm>
            <a:off x="3102242" y="4144305"/>
            <a:ext cx="0" cy="940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H="1">
            <a:off x="2796208" y="5054884"/>
            <a:ext cx="306034" cy="326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2826414" y="4407137"/>
            <a:ext cx="9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1761667" y="572029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831411" y="2236222"/>
            <a:ext cx="178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alibri" pitchFamily="34" charset="0"/>
              </a:rPr>
              <a:t>AXOIDE MÓVIL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5557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No siempre los </a:t>
            </a:r>
            <a:r>
              <a:rPr lang="es-ES" dirty="0" err="1" smtClean="0">
                <a:latin typeface="Calibri" pitchFamily="34" charset="0"/>
              </a:rPr>
              <a:t>axoides</a:t>
            </a:r>
            <a:r>
              <a:rPr lang="es-ES" dirty="0" smtClean="0">
                <a:latin typeface="Calibri" pitchFamily="34" charset="0"/>
              </a:rPr>
              <a:t> son conos</a:t>
            </a:r>
            <a:endParaRPr lang="es-E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2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CuadroTexto"/>
          <p:cNvSpPr txBox="1"/>
          <p:nvPr/>
        </p:nvSpPr>
        <p:spPr>
          <a:xfrm>
            <a:off x="2350170" y="122811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7020272" y="19888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1547664" y="5256984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riángulo isósceles"/>
          <p:cNvSpPr/>
          <p:nvPr/>
        </p:nvSpPr>
        <p:spPr>
          <a:xfrm>
            <a:off x="2550196" y="4288296"/>
            <a:ext cx="288032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226160" y="439842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3" name="2 Triángulo isósceles"/>
          <p:cNvSpPr/>
          <p:nvPr/>
        </p:nvSpPr>
        <p:spPr bwMode="auto">
          <a:xfrm rot="3621184">
            <a:off x="2832965" y="2790424"/>
            <a:ext cx="1861790" cy="2232248"/>
          </a:xfrm>
          <a:prstGeom prst="triangle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55576" y="3326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cono tendría los mismos </a:t>
            </a:r>
            <a:r>
              <a:rPr lang="es-ES" dirty="0" err="1" smtClean="0"/>
              <a:t>axoides</a:t>
            </a:r>
            <a:r>
              <a:rPr lang="es-ES" dirty="0" smtClean="0"/>
              <a:t> que el cilindro anterior</a:t>
            </a:r>
            <a:endParaRPr lang="es-ES" dirty="0"/>
          </a:p>
        </p:txBody>
      </p:sp>
      <p:cxnSp>
        <p:nvCxnSpPr>
          <p:cNvPr id="9" name="8 Conector recto"/>
          <p:cNvCxnSpPr>
            <a:endCxn id="2" idx="3"/>
          </p:cNvCxnSpPr>
          <p:nvPr/>
        </p:nvCxnSpPr>
        <p:spPr>
          <a:xfrm flipH="1">
            <a:off x="2694212" y="2020044"/>
            <a:ext cx="4320480" cy="24842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773735" y="1412776"/>
            <a:ext cx="0" cy="38548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4338428" y="115811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3530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CuadroTexto"/>
          <p:cNvSpPr txBox="1"/>
          <p:nvPr/>
        </p:nvSpPr>
        <p:spPr>
          <a:xfrm>
            <a:off x="2350170" y="122811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7020272" y="19888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1547664" y="5256984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riángulo isósceles"/>
          <p:cNvSpPr/>
          <p:nvPr/>
        </p:nvSpPr>
        <p:spPr>
          <a:xfrm>
            <a:off x="2550196" y="4288296"/>
            <a:ext cx="288032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226160" y="439842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3" name="2 Triángulo isósceles"/>
          <p:cNvSpPr/>
          <p:nvPr/>
        </p:nvSpPr>
        <p:spPr bwMode="auto">
          <a:xfrm rot="3621184">
            <a:off x="2832965" y="2790424"/>
            <a:ext cx="1861790" cy="2232248"/>
          </a:xfrm>
          <a:prstGeom prst="triangle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55576" y="3326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Este cono tendría los mismos </a:t>
            </a:r>
            <a:r>
              <a:rPr lang="es-ES" dirty="0" err="1" smtClean="0"/>
              <a:t>axoides</a:t>
            </a:r>
            <a:r>
              <a:rPr lang="es-ES" dirty="0" smtClean="0"/>
              <a:t> que el cilindro anterior</a:t>
            </a:r>
            <a:endParaRPr lang="es-ES" dirty="0"/>
          </a:p>
        </p:txBody>
      </p:sp>
      <p:cxnSp>
        <p:nvCxnSpPr>
          <p:cNvPr id="9" name="8 Conector recto"/>
          <p:cNvCxnSpPr>
            <a:endCxn id="2" idx="3"/>
          </p:cNvCxnSpPr>
          <p:nvPr/>
        </p:nvCxnSpPr>
        <p:spPr>
          <a:xfrm flipH="1">
            <a:off x="2694212" y="2020044"/>
            <a:ext cx="4320480" cy="24842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773735" y="1412776"/>
            <a:ext cx="0" cy="38548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Paralelogramo"/>
          <p:cNvSpPr/>
          <p:nvPr/>
        </p:nvSpPr>
        <p:spPr>
          <a:xfrm rot="19394938">
            <a:off x="1878324" y="1510246"/>
            <a:ext cx="1631776" cy="5355800"/>
          </a:xfrm>
          <a:prstGeom prst="parallelogram">
            <a:avLst/>
          </a:prstGeom>
          <a:solidFill>
            <a:srgbClr val="99CCFF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 bwMode="auto">
          <a:xfrm>
            <a:off x="1115616" y="1597442"/>
            <a:ext cx="2916324" cy="49279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15 Triángulo isósceles"/>
          <p:cNvSpPr/>
          <p:nvPr/>
        </p:nvSpPr>
        <p:spPr>
          <a:xfrm>
            <a:off x="1536068" y="4370808"/>
            <a:ext cx="2376264" cy="2010520"/>
          </a:xfrm>
          <a:prstGeom prst="triangle">
            <a:avLst/>
          </a:prstGeom>
          <a:solidFill>
            <a:srgbClr val="99FF99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831411" y="2236222"/>
            <a:ext cx="178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alibri" pitchFamily="34" charset="0"/>
              </a:rPr>
              <a:t>AXOIDE MÓVIL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61667" y="572029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3300"/>
              </a:solidFill>
              <a:latin typeface="Calibri" pitchFamily="34" charset="0"/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 flipV="1">
            <a:off x="2724200" y="4188146"/>
            <a:ext cx="549635" cy="2582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2771800" y="4328971"/>
            <a:ext cx="0" cy="1116253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2771800" y="4477762"/>
            <a:ext cx="390464" cy="6794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 bwMode="auto">
          <a:xfrm>
            <a:off x="3162264" y="4188146"/>
            <a:ext cx="0" cy="9690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24 Conector recto"/>
          <p:cNvCxnSpPr/>
          <p:nvPr/>
        </p:nvCxnSpPr>
        <p:spPr bwMode="auto">
          <a:xfrm flipH="1">
            <a:off x="2773735" y="5085184"/>
            <a:ext cx="50010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28 CuadroTexto"/>
          <p:cNvSpPr txBox="1"/>
          <p:nvPr/>
        </p:nvSpPr>
        <p:spPr>
          <a:xfrm>
            <a:off x="2717751" y="5345410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663745" y="551350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838228" y="4396308"/>
            <a:ext cx="72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825763" y="381767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864038" y="3683677"/>
            <a:ext cx="545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11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55776" y="1268760"/>
            <a:ext cx="2880320" cy="3096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>
            <a:off x="3923928" y="344885"/>
            <a:ext cx="36000" cy="4668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3959928" y="2924944"/>
            <a:ext cx="1476168" cy="144016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796136" y="15567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Esfera dentro de un cilindro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3923928" y="476672"/>
            <a:ext cx="2376264" cy="4536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550568" y="354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80112" y="3953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27584" y="15495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9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55776" y="1268760"/>
            <a:ext cx="2880320" cy="3096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>
            <a:off x="3923928" y="344885"/>
            <a:ext cx="36000" cy="4668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3995936" y="2924944"/>
            <a:ext cx="1440160" cy="14401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550568" y="354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 flipH="1">
            <a:off x="3941928" y="476672"/>
            <a:ext cx="2358264" cy="4536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300192" y="46547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16" name="15 Triángulo isósceles"/>
          <p:cNvSpPr/>
          <p:nvPr/>
        </p:nvSpPr>
        <p:spPr>
          <a:xfrm rot="10800000">
            <a:off x="2519770" y="3760837"/>
            <a:ext cx="2916326" cy="1200150"/>
          </a:xfrm>
          <a:prstGeom prst="triangle">
            <a:avLst/>
          </a:prstGeom>
          <a:solidFill>
            <a:srgbClr val="99FF99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Triángulo isósceles"/>
          <p:cNvSpPr/>
          <p:nvPr/>
        </p:nvSpPr>
        <p:spPr>
          <a:xfrm rot="12275058">
            <a:off x="3465197" y="3141936"/>
            <a:ext cx="1832835" cy="1892441"/>
          </a:xfrm>
          <a:prstGeom prst="triangle">
            <a:avLst/>
          </a:prstGeom>
          <a:solidFill>
            <a:srgbClr val="99CCFF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3959928" y="3140968"/>
            <a:ext cx="178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alibri" pitchFamily="34" charset="0"/>
              </a:rPr>
              <a:t>AXOIDE MÓVIL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506452" y="376083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3300"/>
              </a:solidFill>
              <a:latin typeface="Calibri" pitchFamily="34" charset="0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 flipH="1">
            <a:off x="3347864" y="4917185"/>
            <a:ext cx="648072" cy="5771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V="1">
            <a:off x="3959928" y="4088157"/>
            <a:ext cx="18004" cy="798940"/>
          </a:xfrm>
          <a:prstGeom prst="straightConnector1">
            <a:avLst/>
          </a:prstGeom>
          <a:ln w="28575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>
            <a:off x="3455876" y="4945280"/>
            <a:ext cx="513054" cy="1148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H="1">
            <a:off x="3435400" y="4221088"/>
            <a:ext cx="506528" cy="1108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414924" y="5478655"/>
            <a:ext cx="20476" cy="598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198050" y="4865109"/>
            <a:ext cx="9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018620" y="4056878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779912" y="5408817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766592" y="556146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971483" y="42210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6600564" y="19818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573138" y="50866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dos </a:t>
            </a:r>
            <a:r>
              <a:rPr lang="es-ES" dirty="0" err="1" smtClean="0"/>
              <a:t>axoides</a:t>
            </a:r>
            <a:r>
              <a:rPr lang="es-ES" dirty="0" smtClean="0"/>
              <a:t> son conos de </a:t>
            </a:r>
            <a:r>
              <a:rPr lang="es-ES" dirty="0" err="1" smtClean="0"/>
              <a:t>semiángulo</a:t>
            </a:r>
            <a:r>
              <a:rPr lang="es-ES" dirty="0" smtClean="0"/>
              <a:t> diferente</a:t>
            </a:r>
            <a:endParaRPr lang="es-ES" dirty="0"/>
          </a:p>
        </p:txBody>
      </p:sp>
      <p:cxnSp>
        <p:nvCxnSpPr>
          <p:cNvPr id="3" name="2 Conector recto"/>
          <p:cNvCxnSpPr/>
          <p:nvPr/>
        </p:nvCxnSpPr>
        <p:spPr>
          <a:xfrm flipH="1">
            <a:off x="2987824" y="1988840"/>
            <a:ext cx="4536504" cy="38164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66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781858" y="2407574"/>
            <a:ext cx="2664296" cy="2592288"/>
          </a:xfrm>
          <a:prstGeom prst="triangle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Triángulo isósceles"/>
          <p:cNvSpPr/>
          <p:nvPr/>
        </p:nvSpPr>
        <p:spPr>
          <a:xfrm rot="18445420">
            <a:off x="1856281" y="1876490"/>
            <a:ext cx="2604379" cy="2607733"/>
          </a:xfrm>
          <a:prstGeom prst="triangl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" name="6 Conector recto"/>
          <p:cNvCxnSpPr>
            <a:endCxn id="4" idx="3"/>
          </p:cNvCxnSpPr>
          <p:nvPr/>
        </p:nvCxnSpPr>
        <p:spPr>
          <a:xfrm>
            <a:off x="2078002" y="679382"/>
            <a:ext cx="36004" cy="4320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971600" y="1556792"/>
            <a:ext cx="396044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691680" y="33095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fijo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95536" y="84958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 móvil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403648" y="515719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Cono rodando sin deslizar sobre cono</a:t>
            </a:r>
            <a:endParaRPr lang="es-ES" dirty="0"/>
          </a:p>
        </p:txBody>
      </p:sp>
      <p:cxnSp>
        <p:nvCxnSpPr>
          <p:cNvPr id="3" name="2 Conector recto"/>
          <p:cNvCxnSpPr/>
          <p:nvPr/>
        </p:nvCxnSpPr>
        <p:spPr>
          <a:xfrm flipV="1">
            <a:off x="393626" y="4990495"/>
            <a:ext cx="6408712" cy="13314"/>
          </a:xfrm>
          <a:prstGeom prst="line">
            <a:avLst/>
          </a:prstGeom>
          <a:ln w="254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2627784" y="199678"/>
            <a:ext cx="59766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500" dirty="0"/>
              <a:t>En el transcurso del movimiento del sólido, el eje instantáneo modifica su posición con respecto a un referencial de ejes fijos en el espacio </a:t>
            </a:r>
            <a:r>
              <a:rPr lang="es-ES" sz="1500" dirty="0" smtClean="0"/>
              <a:t>XYZ, </a:t>
            </a:r>
            <a:r>
              <a:rPr lang="es-ES" sz="1500" dirty="0"/>
              <a:t>generando una superficie reglada que recibe el nombre de </a:t>
            </a:r>
            <a:r>
              <a:rPr lang="es-ES" sz="1500" dirty="0" smtClean="0"/>
              <a:t> </a:t>
            </a:r>
            <a:r>
              <a:rPr lang="es-ES" sz="1500" dirty="0" smtClean="0">
                <a:solidFill>
                  <a:schemeClr val="accent5">
                    <a:lumMod val="50000"/>
                  </a:schemeClr>
                </a:solidFill>
              </a:rPr>
              <a:t>AXOIDE FIJO, </a:t>
            </a:r>
            <a:r>
              <a:rPr lang="es-ES" sz="1500" dirty="0"/>
              <a:t>Por otra parte, el eje instantáneo, en su movimiento con respecto </a:t>
            </a:r>
            <a:r>
              <a:rPr lang="es-ES" sz="1500" dirty="0" smtClean="0"/>
              <a:t>a un SR de </a:t>
            </a:r>
            <a:r>
              <a:rPr lang="es-ES" sz="1500" dirty="0"/>
              <a:t>ejes ligados al sólido </a:t>
            </a:r>
            <a:r>
              <a:rPr lang="es-ES" sz="1500" dirty="0" smtClean="0"/>
              <a:t>X’Y’Z’, </a:t>
            </a:r>
            <a:r>
              <a:rPr lang="es-ES" sz="1500" dirty="0"/>
              <a:t>genera otra superficie reglada que recibe el nombre de </a:t>
            </a:r>
            <a:r>
              <a:rPr lang="es-ES" sz="1500" dirty="0" smtClean="0">
                <a:solidFill>
                  <a:srgbClr val="0000FF"/>
                </a:solidFill>
              </a:rPr>
              <a:t>AXOIDE MÓVIL.</a:t>
            </a:r>
            <a:r>
              <a:rPr lang="es-ES" sz="1500" dirty="0" smtClean="0"/>
              <a:t> En </a:t>
            </a:r>
            <a:r>
              <a:rPr lang="es-ES" sz="1500" dirty="0"/>
              <a:t>cada instante, ambos </a:t>
            </a:r>
            <a:r>
              <a:rPr lang="es-ES" sz="1500" dirty="0" err="1"/>
              <a:t>axoides</a:t>
            </a:r>
            <a:r>
              <a:rPr lang="es-ES" sz="1500" dirty="0"/>
              <a:t> deben tener una recta común, que es el eje instantáneo correspondiente a dicho </a:t>
            </a:r>
            <a:r>
              <a:rPr lang="es-ES" sz="1500" dirty="0" smtClean="0"/>
              <a:t>instante (</a:t>
            </a:r>
            <a:r>
              <a:rPr lang="es-ES" sz="1500" dirty="0" smtClean="0">
                <a:solidFill>
                  <a:srgbClr val="FF0000"/>
                </a:solidFill>
              </a:rPr>
              <a:t>EIR</a:t>
            </a:r>
            <a:r>
              <a:rPr lang="es-ES" sz="1500" dirty="0" smtClean="0"/>
              <a:t>), </a:t>
            </a:r>
            <a:r>
              <a:rPr lang="es-ES" sz="1500" dirty="0"/>
              <a:t>de modo que ambos </a:t>
            </a:r>
            <a:r>
              <a:rPr lang="es-ES" sz="1500" dirty="0" err="1"/>
              <a:t>axoides</a:t>
            </a:r>
            <a:r>
              <a:rPr lang="es-ES" sz="1500" dirty="0"/>
              <a:t> son tangentes a lo largo de la recta mencionada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660232" y="41490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55776" y="1268760"/>
            <a:ext cx="2880320" cy="3096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>
            <a:off x="3923928" y="344885"/>
            <a:ext cx="36000" cy="4248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940152" y="5486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Cono dentro de un cilindro</a:t>
            </a:r>
            <a:endParaRPr lang="es-ES" dirty="0"/>
          </a:p>
        </p:txBody>
      </p:sp>
      <p:sp>
        <p:nvSpPr>
          <p:cNvPr id="2" name="1 Triángulo rectángulo"/>
          <p:cNvSpPr/>
          <p:nvPr/>
        </p:nvSpPr>
        <p:spPr>
          <a:xfrm rot="5400000">
            <a:off x="2609780" y="3014956"/>
            <a:ext cx="1296144" cy="1404152"/>
          </a:xfrm>
          <a:prstGeom prst="rtTriangl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635896" y="36642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cxnSp>
        <p:nvCxnSpPr>
          <p:cNvPr id="10" name="9 Conector recto"/>
          <p:cNvCxnSpPr>
            <a:endCxn id="4" idx="2"/>
          </p:cNvCxnSpPr>
          <p:nvPr/>
        </p:nvCxnSpPr>
        <p:spPr>
          <a:xfrm>
            <a:off x="899592" y="1578149"/>
            <a:ext cx="3096344" cy="2786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889348" y="129064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228184" y="209978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60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55776" y="1268760"/>
            <a:ext cx="2880320" cy="3096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>
            <a:off x="3886415" y="344884"/>
            <a:ext cx="36001" cy="5100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940152" y="54868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</a:t>
            </a:r>
            <a:r>
              <a:rPr lang="es-ES" dirty="0" err="1" smtClean="0"/>
              <a:t>axoide</a:t>
            </a:r>
            <a:r>
              <a:rPr lang="es-ES" dirty="0" smtClean="0"/>
              <a:t> fijo es un plano, el </a:t>
            </a:r>
            <a:r>
              <a:rPr lang="es-ES" dirty="0" err="1" smtClean="0"/>
              <a:t>axoide</a:t>
            </a:r>
            <a:r>
              <a:rPr lang="es-ES" dirty="0" smtClean="0"/>
              <a:t> móvil es un cono</a:t>
            </a:r>
            <a:endParaRPr lang="es-ES" dirty="0"/>
          </a:p>
        </p:txBody>
      </p:sp>
      <p:sp>
        <p:nvSpPr>
          <p:cNvPr id="2" name="1 Triángulo rectángulo"/>
          <p:cNvSpPr/>
          <p:nvPr/>
        </p:nvSpPr>
        <p:spPr>
          <a:xfrm rot="5400000">
            <a:off x="2573776" y="2978952"/>
            <a:ext cx="1368152" cy="1404152"/>
          </a:xfrm>
          <a:prstGeom prst="rtTriangl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4 Conector recto"/>
          <p:cNvCxnSpPr>
            <a:endCxn id="4" idx="2"/>
          </p:cNvCxnSpPr>
          <p:nvPr/>
        </p:nvCxnSpPr>
        <p:spPr>
          <a:xfrm>
            <a:off x="1043608" y="1556792"/>
            <a:ext cx="2952328" cy="2808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043608" y="4365104"/>
            <a:ext cx="63367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912260" y="39709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8" name="17 Triángulo rectángulo"/>
          <p:cNvSpPr/>
          <p:nvPr/>
        </p:nvSpPr>
        <p:spPr>
          <a:xfrm rot="16200000">
            <a:off x="1642449" y="2058845"/>
            <a:ext cx="2232248" cy="2330710"/>
          </a:xfrm>
          <a:prstGeom prst="rtTriangle">
            <a:avLst/>
          </a:prstGeom>
          <a:solidFill>
            <a:srgbClr val="99CCFF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3550568" y="354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012143" y="12687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 flipH="1" flipV="1">
            <a:off x="3131840" y="4340324"/>
            <a:ext cx="792090" cy="247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 flipV="1">
            <a:off x="3131840" y="3501008"/>
            <a:ext cx="828089" cy="816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3501008"/>
            <a:ext cx="0" cy="89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3923930" y="4340324"/>
            <a:ext cx="0" cy="890550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3131840" y="4365104"/>
            <a:ext cx="754575" cy="86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076056" y="460093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2696773" y="2960948"/>
            <a:ext cx="178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alibri" pitchFamily="34" charset="0"/>
              </a:rPr>
              <a:t>AXOIDE MÓVIL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198050" y="3921201"/>
            <a:ext cx="9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569833" y="374307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3995936" y="459026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4014242" y="4439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582194" y="36200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2" name="41 Paralelogramo"/>
          <p:cNvSpPr/>
          <p:nvPr/>
        </p:nvSpPr>
        <p:spPr>
          <a:xfrm>
            <a:off x="467544" y="3775831"/>
            <a:ext cx="7560840" cy="1368152"/>
          </a:xfrm>
          <a:prstGeom prst="parallelogram">
            <a:avLst>
              <a:gd name="adj" fmla="val 92792"/>
            </a:avLst>
          </a:prstGeom>
          <a:solidFill>
            <a:srgbClr val="99FF99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CuadroTexto"/>
          <p:cNvSpPr txBox="1"/>
          <p:nvPr/>
        </p:nvSpPr>
        <p:spPr>
          <a:xfrm>
            <a:off x="319018" y="147271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No siempre los </a:t>
            </a:r>
            <a:r>
              <a:rPr lang="es-ES" dirty="0" err="1" smtClean="0">
                <a:latin typeface="Calibri" pitchFamily="34" charset="0"/>
              </a:rPr>
              <a:t>axoides</a:t>
            </a:r>
            <a:r>
              <a:rPr lang="es-ES" dirty="0" smtClean="0">
                <a:latin typeface="Calibri" pitchFamily="34" charset="0"/>
              </a:rPr>
              <a:t> son conos</a:t>
            </a:r>
            <a:endParaRPr lang="es-E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55776" y="1268760"/>
            <a:ext cx="2880320" cy="3096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>
            <a:off x="3923928" y="344885"/>
            <a:ext cx="36000" cy="4248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940152" y="54868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Cono rodando sobre cilindro</a:t>
            </a:r>
            <a:endParaRPr lang="es-ES" dirty="0"/>
          </a:p>
        </p:txBody>
      </p:sp>
      <p:sp>
        <p:nvSpPr>
          <p:cNvPr id="2" name="1 Triángulo rectángulo"/>
          <p:cNvSpPr/>
          <p:nvPr/>
        </p:nvSpPr>
        <p:spPr>
          <a:xfrm rot="5400000">
            <a:off x="5490100" y="3014956"/>
            <a:ext cx="1296144" cy="1404152"/>
          </a:xfrm>
          <a:prstGeom prst="rtTriangl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635896" y="36642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915816" y="735753"/>
            <a:ext cx="4032448" cy="370135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267744" y="72858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228184" y="209978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1475656" y="4365104"/>
            <a:ext cx="64087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850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55776" y="1268760"/>
            <a:ext cx="2880320" cy="3096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>
            <a:off x="3923928" y="344885"/>
            <a:ext cx="36000" cy="4248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riángulo rectángulo"/>
          <p:cNvSpPr/>
          <p:nvPr/>
        </p:nvSpPr>
        <p:spPr>
          <a:xfrm rot="5400000">
            <a:off x="5490100" y="3014956"/>
            <a:ext cx="1296144" cy="1404152"/>
          </a:xfrm>
          <a:prstGeom prst="rtTriangl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921646" y="14812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267744" y="72858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228184" y="209978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1475656" y="4365104"/>
            <a:ext cx="64087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16 Conector recto"/>
          <p:cNvCxnSpPr/>
          <p:nvPr/>
        </p:nvCxnSpPr>
        <p:spPr bwMode="auto">
          <a:xfrm>
            <a:off x="3059832" y="116632"/>
            <a:ext cx="3430169" cy="42266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17 Triángulo isósceles"/>
          <p:cNvSpPr/>
          <p:nvPr/>
        </p:nvSpPr>
        <p:spPr bwMode="auto">
          <a:xfrm rot="19148720">
            <a:off x="4044395" y="629352"/>
            <a:ext cx="2139049" cy="3789349"/>
          </a:xfrm>
          <a:prstGeom prst="triangle">
            <a:avLst/>
          </a:prstGeom>
          <a:solidFill>
            <a:srgbClr val="99CCFF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18 Triángulo isósceles"/>
          <p:cNvSpPr/>
          <p:nvPr/>
        </p:nvSpPr>
        <p:spPr bwMode="auto">
          <a:xfrm>
            <a:off x="2210992" y="1160748"/>
            <a:ext cx="3513136" cy="3816424"/>
          </a:xfrm>
          <a:prstGeom prst="triangle">
            <a:avLst/>
          </a:prstGeom>
          <a:solidFill>
            <a:srgbClr val="99FF99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533775" y="314325"/>
            <a:ext cx="1971675" cy="4248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985283" y="57149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81747" y="8994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062412" y="403960"/>
            <a:ext cx="56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305175" y="717370"/>
            <a:ext cx="56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28" name="27 Conector recto de flecha"/>
          <p:cNvCxnSpPr>
            <a:stCxn id="19" idx="0"/>
          </p:cNvCxnSpPr>
          <p:nvPr/>
        </p:nvCxnSpPr>
        <p:spPr bwMode="auto">
          <a:xfrm flipH="1" flipV="1">
            <a:off x="3533775" y="344885"/>
            <a:ext cx="433785" cy="815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29 Conector recto de flecha"/>
          <p:cNvCxnSpPr/>
          <p:nvPr/>
        </p:nvCxnSpPr>
        <p:spPr bwMode="auto">
          <a:xfrm flipH="1" flipV="1">
            <a:off x="3941928" y="588627"/>
            <a:ext cx="10947" cy="5924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34 Conector recto de flecha"/>
          <p:cNvCxnSpPr/>
          <p:nvPr/>
        </p:nvCxnSpPr>
        <p:spPr bwMode="auto">
          <a:xfrm flipH="1" flipV="1">
            <a:off x="3540156" y="736421"/>
            <a:ext cx="365094" cy="4065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37 Conector recto"/>
          <p:cNvCxnSpPr/>
          <p:nvPr/>
        </p:nvCxnSpPr>
        <p:spPr bwMode="auto">
          <a:xfrm>
            <a:off x="3533775" y="344885"/>
            <a:ext cx="38100" cy="5409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39 Conector recto"/>
          <p:cNvCxnSpPr>
            <a:endCxn id="20" idx="1"/>
          </p:cNvCxnSpPr>
          <p:nvPr/>
        </p:nvCxnSpPr>
        <p:spPr bwMode="auto">
          <a:xfrm>
            <a:off x="3533775" y="314325"/>
            <a:ext cx="451508" cy="441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41 CuadroTexto"/>
          <p:cNvSpPr txBox="1"/>
          <p:nvPr/>
        </p:nvSpPr>
        <p:spPr>
          <a:xfrm>
            <a:off x="3203848" y="3573016"/>
            <a:ext cx="165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 rot="18844486">
            <a:off x="4994863" y="3061922"/>
            <a:ext cx="165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FF"/>
                </a:solidFill>
                <a:latin typeface="Calibri" pitchFamily="34" charset="0"/>
              </a:rPr>
              <a:t>AXOIDE MÓVIL</a:t>
            </a:r>
            <a:endParaRPr lang="es-ES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39441" y="1056511"/>
            <a:ext cx="2077963" cy="2530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347864" y="84950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Esfera rodando sin deslizar sobre cilindro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347864" y="14847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12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467544" y="3612596"/>
            <a:ext cx="516075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2 Elipse"/>
          <p:cNvSpPr/>
          <p:nvPr/>
        </p:nvSpPr>
        <p:spPr bwMode="auto">
          <a:xfrm>
            <a:off x="3205597" y="2340018"/>
            <a:ext cx="1440160" cy="126347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260856" y="3429000"/>
            <a:ext cx="2077963" cy="22099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 bwMode="auto">
          <a:xfrm rot="2859201">
            <a:off x="5164076" y="5032427"/>
            <a:ext cx="1152128" cy="2160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339752" y="427258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Disco dentro de cilindro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061581" y="477110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13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60856" y="1854116"/>
            <a:ext cx="305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¿Sabría dibujar los </a:t>
            </a:r>
            <a:r>
              <a:rPr lang="es-ES" dirty="0" err="1" smtClean="0">
                <a:solidFill>
                  <a:srgbClr val="FF0000"/>
                </a:solidFill>
              </a:rPr>
              <a:t>axoides</a:t>
            </a:r>
            <a:r>
              <a:rPr lang="es-ES" dirty="0" smtClean="0">
                <a:solidFill>
                  <a:srgbClr val="FF0000"/>
                </a:solidFill>
              </a:rPr>
              <a:t>?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1907704" y="36677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14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620896" y="194906"/>
            <a:ext cx="3055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¿Sabría dibujar los </a:t>
            </a:r>
            <a:r>
              <a:rPr lang="es-ES" dirty="0" err="1" smtClean="0">
                <a:solidFill>
                  <a:srgbClr val="FF0000"/>
                </a:solidFill>
              </a:rPr>
              <a:t>axoides</a:t>
            </a:r>
            <a:r>
              <a:rPr lang="es-ES" dirty="0" smtClean="0">
                <a:solidFill>
                  <a:srgbClr val="FF0000"/>
                </a:solidFill>
              </a:rPr>
              <a:t>?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" name="1 Triángulo isósceles"/>
          <p:cNvSpPr/>
          <p:nvPr/>
        </p:nvSpPr>
        <p:spPr bwMode="auto">
          <a:xfrm>
            <a:off x="456413" y="1097312"/>
            <a:ext cx="2088232" cy="1911788"/>
          </a:xfrm>
          <a:prstGeom prst="triangle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17 Rectángulo"/>
          <p:cNvSpPr/>
          <p:nvPr/>
        </p:nvSpPr>
        <p:spPr>
          <a:xfrm rot="3661544">
            <a:off x="1049788" y="1087933"/>
            <a:ext cx="1858228" cy="1270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 bwMode="auto">
          <a:xfrm rot="8870987">
            <a:off x="2077761" y="1964868"/>
            <a:ext cx="813586" cy="1478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8 Triángulo isósceles"/>
          <p:cNvSpPr/>
          <p:nvPr/>
        </p:nvSpPr>
        <p:spPr bwMode="auto">
          <a:xfrm>
            <a:off x="1377033" y="188640"/>
            <a:ext cx="216024" cy="252028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6213681" y="1484784"/>
            <a:ext cx="1469165" cy="131162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20 Rectángulo"/>
          <p:cNvSpPr/>
          <p:nvPr/>
        </p:nvSpPr>
        <p:spPr>
          <a:xfrm rot="742180">
            <a:off x="4189875" y="1883413"/>
            <a:ext cx="3504103" cy="13984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Triángulo isósceles"/>
          <p:cNvSpPr/>
          <p:nvPr/>
        </p:nvSpPr>
        <p:spPr bwMode="auto">
          <a:xfrm>
            <a:off x="4137514" y="1417281"/>
            <a:ext cx="216024" cy="252028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245526" y="117396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084168" y="91264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15</a:t>
            </a:r>
            <a:endParaRPr lang="es-ES" dirty="0"/>
          </a:p>
        </p:txBody>
      </p:sp>
      <p:cxnSp>
        <p:nvCxnSpPr>
          <p:cNvPr id="26" name="25 Conector recto"/>
          <p:cNvCxnSpPr/>
          <p:nvPr/>
        </p:nvCxnSpPr>
        <p:spPr bwMode="auto">
          <a:xfrm>
            <a:off x="4529167" y="2803104"/>
            <a:ext cx="37446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9 CuadroTexto"/>
          <p:cNvSpPr txBox="1"/>
          <p:nvPr/>
        </p:nvSpPr>
        <p:spPr>
          <a:xfrm>
            <a:off x="1140489" y="713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 bwMode="auto">
          <a:xfrm>
            <a:off x="1473252" y="71336"/>
            <a:ext cx="36004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29 Elipse"/>
          <p:cNvSpPr/>
          <p:nvPr/>
        </p:nvSpPr>
        <p:spPr bwMode="auto">
          <a:xfrm>
            <a:off x="1907704" y="4293096"/>
            <a:ext cx="2307865" cy="360040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31 Triángulo rectángulo"/>
          <p:cNvSpPr/>
          <p:nvPr/>
        </p:nvSpPr>
        <p:spPr bwMode="auto">
          <a:xfrm rot="2615762">
            <a:off x="4457368" y="3897051"/>
            <a:ext cx="1127255" cy="1152128"/>
          </a:xfrm>
          <a:prstGeom prst="rt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32 Conector recto"/>
          <p:cNvCxnSpPr/>
          <p:nvPr/>
        </p:nvCxnSpPr>
        <p:spPr bwMode="auto">
          <a:xfrm>
            <a:off x="1595492" y="5278973"/>
            <a:ext cx="37446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33 CuadroTexto"/>
          <p:cNvSpPr txBox="1"/>
          <p:nvPr/>
        </p:nvSpPr>
        <p:spPr>
          <a:xfrm>
            <a:off x="2267744" y="836712"/>
            <a:ext cx="120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Varilla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2544645" y="1995052"/>
            <a:ext cx="1091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Disco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4879144" y="1232615"/>
            <a:ext cx="1200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Varilla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867788" y="3789040"/>
            <a:ext cx="1091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Disco</a:t>
            </a:r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340172" y="4077072"/>
            <a:ext cx="106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Triángulo</a:t>
            </a:r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585205" y="1417281"/>
            <a:ext cx="1091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Esfera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916683" y="34197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07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2411760" y="2420888"/>
            <a:ext cx="2664296" cy="2592288"/>
          </a:xfrm>
          <a:prstGeom prst="triangle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riángulo isósceles"/>
          <p:cNvSpPr/>
          <p:nvPr/>
        </p:nvSpPr>
        <p:spPr>
          <a:xfrm rot="18352643">
            <a:off x="3489983" y="1872997"/>
            <a:ext cx="2604379" cy="2553947"/>
          </a:xfrm>
          <a:prstGeom prst="triangl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" name="6 Conector recto"/>
          <p:cNvCxnSpPr>
            <a:endCxn id="4" idx="3"/>
          </p:cNvCxnSpPr>
          <p:nvPr/>
        </p:nvCxnSpPr>
        <p:spPr>
          <a:xfrm>
            <a:off x="3707904" y="692696"/>
            <a:ext cx="36004" cy="4320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83768" y="1484784"/>
            <a:ext cx="396044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riángulo isósceles"/>
          <p:cNvSpPr/>
          <p:nvPr/>
        </p:nvSpPr>
        <p:spPr>
          <a:xfrm>
            <a:off x="1871700" y="2436386"/>
            <a:ext cx="3744416" cy="3744416"/>
          </a:xfrm>
          <a:prstGeom prst="triangle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9FF99"/>
              </a:solidFill>
            </a:endParaRPr>
          </a:p>
        </p:txBody>
      </p:sp>
      <p:sp>
        <p:nvSpPr>
          <p:cNvPr id="16" name="15 Triángulo isósceles"/>
          <p:cNvSpPr/>
          <p:nvPr/>
        </p:nvSpPr>
        <p:spPr>
          <a:xfrm rot="18357836">
            <a:off x="3289474" y="1628091"/>
            <a:ext cx="3821676" cy="3744416"/>
          </a:xfrm>
          <a:prstGeom prst="triangle">
            <a:avLst/>
          </a:prstGeom>
          <a:solidFill>
            <a:srgbClr val="00B0F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9FF99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2771800" y="476672"/>
            <a:ext cx="2880320" cy="58326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051720" y="4046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3707904" y="1124744"/>
            <a:ext cx="1" cy="1178217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 flipV="1">
            <a:off x="2771800" y="1700808"/>
            <a:ext cx="1008112" cy="72008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3779912" y="9087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816295" y="7401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2483768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483768" y="170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38" name="37 Conector recto de flecha"/>
          <p:cNvCxnSpPr/>
          <p:nvPr/>
        </p:nvCxnSpPr>
        <p:spPr>
          <a:xfrm flipH="1" flipV="1">
            <a:off x="2771800" y="548680"/>
            <a:ext cx="1016496" cy="682546"/>
          </a:xfrm>
          <a:prstGeom prst="straightConnector1">
            <a:avLst/>
          </a:prstGeom>
          <a:ln w="41275" cmpd="sng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V="1">
            <a:off x="2771800" y="548680"/>
            <a:ext cx="1" cy="1178217"/>
          </a:xfrm>
          <a:prstGeom prst="straightConnector1">
            <a:avLst/>
          </a:prstGeom>
          <a:ln w="41275" cmpd="sng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 flipV="1">
            <a:off x="2771800" y="548680"/>
            <a:ext cx="2952328" cy="5832648"/>
          </a:xfrm>
          <a:prstGeom prst="straightConnector1">
            <a:avLst/>
          </a:prstGeom>
          <a:ln w="41275" cmpd="sng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707904" y="3326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051720" y="13407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004048" y="141277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dos </a:t>
            </a:r>
            <a:r>
              <a:rPr lang="es-ES" dirty="0" err="1" smtClean="0"/>
              <a:t>axoides</a:t>
            </a:r>
            <a:r>
              <a:rPr lang="es-ES" dirty="0" smtClean="0"/>
              <a:t> son conos del mismo </a:t>
            </a:r>
            <a:r>
              <a:rPr lang="es-ES" dirty="0" err="1" smtClean="0"/>
              <a:t>semiángulo</a:t>
            </a:r>
            <a:r>
              <a:rPr lang="es-ES" dirty="0" smtClean="0"/>
              <a:t> que los conos iniciales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13184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843808" y="5445224"/>
            <a:ext cx="1948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 rot="18736199">
            <a:off x="5431639" y="4165700"/>
            <a:ext cx="213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AXOIDE </a:t>
            </a:r>
            <a:r>
              <a:rPr lang="es-ES" dirty="0" smtClean="0">
                <a:solidFill>
                  <a:srgbClr val="002060"/>
                </a:solidFill>
                <a:latin typeface="Calibri" pitchFamily="34" charset="0"/>
              </a:rPr>
              <a:t>MÓVIL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1187624" y="4941168"/>
            <a:ext cx="6408712" cy="117388"/>
          </a:xfrm>
          <a:prstGeom prst="line">
            <a:avLst/>
          </a:prstGeom>
          <a:ln w="254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Triángulo isósceles"/>
          <p:cNvSpPr/>
          <p:nvPr/>
        </p:nvSpPr>
        <p:spPr>
          <a:xfrm rot="10800000">
            <a:off x="1835696" y="-1282878"/>
            <a:ext cx="3744416" cy="3744416"/>
          </a:xfrm>
          <a:prstGeom prst="triangle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9FF99"/>
              </a:solidFill>
            </a:endParaRPr>
          </a:p>
        </p:txBody>
      </p:sp>
      <p:sp>
        <p:nvSpPr>
          <p:cNvPr id="31" name="30 Triángulo isósceles"/>
          <p:cNvSpPr/>
          <p:nvPr/>
        </p:nvSpPr>
        <p:spPr>
          <a:xfrm rot="7530052">
            <a:off x="346621" y="-531440"/>
            <a:ext cx="3821676" cy="3744416"/>
          </a:xfrm>
          <a:prstGeom prst="triangle">
            <a:avLst/>
          </a:prstGeom>
          <a:solidFill>
            <a:srgbClr val="00B0F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9FF99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907" y="2420887"/>
            <a:ext cx="3023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/>
              <a:t>La precesión  es el giro respecto del eje Z fijo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La rotación propia o spin el giro respecto a Z’ móvil</a:t>
            </a:r>
            <a:endParaRPr lang="es-ES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97793" y="586135"/>
            <a:ext cx="1913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El eje instantáneo de rotación contiene a la velocidad angular del sólido </a:t>
            </a:r>
            <a:endParaRPr lang="es-E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CuadroTexto"/>
          <p:cNvSpPr txBox="1"/>
          <p:nvPr/>
        </p:nvSpPr>
        <p:spPr>
          <a:xfrm>
            <a:off x="3995936" y="2606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7647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355976" y="1331475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Cilindro rodando sin deslizar sobre cono apoyado en superficie horizontal</a:t>
            </a:r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 rot="19630911">
            <a:off x="4436215" y="3192262"/>
            <a:ext cx="2258277" cy="25554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/>
          <p:nvPr/>
        </p:nvCxnSpPr>
        <p:spPr>
          <a:xfrm>
            <a:off x="3131840" y="692696"/>
            <a:ext cx="3096344" cy="48965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Triángulo isósceles"/>
          <p:cNvSpPr/>
          <p:nvPr/>
        </p:nvSpPr>
        <p:spPr>
          <a:xfrm>
            <a:off x="2627784" y="4005064"/>
            <a:ext cx="2664296" cy="2160240"/>
          </a:xfrm>
          <a:prstGeom prst="triangle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923928" y="188640"/>
            <a:ext cx="36004" cy="6048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971600" y="6097080"/>
            <a:ext cx="6408712" cy="117388"/>
          </a:xfrm>
          <a:prstGeom prst="line">
            <a:avLst/>
          </a:prstGeom>
          <a:ln w="254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971600" y="19316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Triángulo isósceles"/>
          <p:cNvSpPr/>
          <p:nvPr/>
        </p:nvSpPr>
        <p:spPr>
          <a:xfrm>
            <a:off x="2123728" y="2132856"/>
            <a:ext cx="3168352" cy="4608512"/>
          </a:xfrm>
          <a:prstGeom prst="triangle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9FF99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483768" y="1886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3707904" y="1196752"/>
            <a:ext cx="0" cy="967462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 flipV="1">
            <a:off x="3059832" y="1052736"/>
            <a:ext cx="648072" cy="108012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3707904" y="12687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779912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2843808" y="15567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843808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38" name="37 Conector recto de flecha"/>
          <p:cNvCxnSpPr/>
          <p:nvPr/>
        </p:nvCxnSpPr>
        <p:spPr>
          <a:xfrm flipH="1" flipV="1">
            <a:off x="3059832" y="188640"/>
            <a:ext cx="576064" cy="1008112"/>
          </a:xfrm>
          <a:prstGeom prst="straightConnector1">
            <a:avLst/>
          </a:prstGeom>
          <a:ln w="41275" cmpd="sng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779912" y="6206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483768" y="9087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533560" y="1255693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dos </a:t>
            </a:r>
            <a:r>
              <a:rPr lang="es-ES" dirty="0" err="1" smtClean="0"/>
              <a:t>axoides</a:t>
            </a:r>
            <a:r>
              <a:rPr lang="es-ES" dirty="0" smtClean="0"/>
              <a:t> son conos de </a:t>
            </a:r>
            <a:r>
              <a:rPr lang="es-ES" dirty="0" err="1" smtClean="0"/>
              <a:t>semiángulo</a:t>
            </a:r>
            <a:r>
              <a:rPr lang="es-ES" dirty="0" smtClean="0"/>
              <a:t> diferente</a:t>
            </a:r>
          </a:p>
          <a:p>
            <a:endParaRPr lang="es-ES" dirty="0"/>
          </a:p>
          <a:p>
            <a:r>
              <a:rPr lang="es-ES" dirty="0" smtClean="0"/>
              <a:t>En realidad habría que dibujar la parte superior, pero lo hemos representado así para ver mejor el dibujo</a:t>
            </a:r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 rot="19630911">
            <a:off x="4218953" y="3482581"/>
            <a:ext cx="2279396" cy="25571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/>
          <p:nvPr/>
        </p:nvCxnSpPr>
        <p:spPr>
          <a:xfrm>
            <a:off x="2771800" y="548680"/>
            <a:ext cx="3240360" cy="55446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Triángulo isósceles"/>
          <p:cNvSpPr/>
          <p:nvPr/>
        </p:nvSpPr>
        <p:spPr>
          <a:xfrm>
            <a:off x="2411760" y="4293096"/>
            <a:ext cx="2664296" cy="2160240"/>
          </a:xfrm>
          <a:prstGeom prst="triangle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707904" y="836712"/>
            <a:ext cx="36004" cy="55446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Triángulo isósceles"/>
          <p:cNvSpPr/>
          <p:nvPr/>
        </p:nvSpPr>
        <p:spPr>
          <a:xfrm rot="19716087">
            <a:off x="3917345" y="1781347"/>
            <a:ext cx="2021732" cy="4825867"/>
          </a:xfrm>
          <a:prstGeom prst="triangle">
            <a:avLst/>
          </a:prstGeom>
          <a:solidFill>
            <a:srgbClr val="00B0F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9FF99"/>
              </a:solidFill>
            </a:endParaRPr>
          </a:p>
        </p:txBody>
      </p:sp>
      <p:cxnSp>
        <p:nvCxnSpPr>
          <p:cNvPr id="29" name="28 Conector recto de flecha"/>
          <p:cNvCxnSpPr>
            <a:stCxn id="15" idx="4"/>
          </p:cNvCxnSpPr>
          <p:nvPr/>
        </p:nvCxnSpPr>
        <p:spPr>
          <a:xfrm flipH="1" flipV="1">
            <a:off x="3059832" y="332656"/>
            <a:ext cx="2232248" cy="6408712"/>
          </a:xfrm>
          <a:prstGeom prst="straightConnector1">
            <a:avLst/>
          </a:prstGeom>
          <a:ln w="41275" cmpd="sng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 flipV="1">
            <a:off x="3059832" y="188640"/>
            <a:ext cx="0" cy="908720"/>
          </a:xfrm>
          <a:prstGeom prst="straightConnector1">
            <a:avLst/>
          </a:prstGeom>
          <a:ln w="41275" cmpd="sng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CuadroTexto"/>
          <p:cNvSpPr txBox="1"/>
          <p:nvPr/>
        </p:nvSpPr>
        <p:spPr>
          <a:xfrm>
            <a:off x="3275856" y="908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2634841" y="638347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77" name="76 CuadroTexto"/>
          <p:cNvSpPr txBox="1"/>
          <p:nvPr/>
        </p:nvSpPr>
        <p:spPr>
          <a:xfrm rot="19391803">
            <a:off x="4875309" y="5042222"/>
            <a:ext cx="224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alibri" pitchFamily="34" charset="0"/>
              </a:rPr>
              <a:t>AXOIDE MÓVIL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5" name="24 Conector recto"/>
          <p:cNvCxnSpPr/>
          <p:nvPr/>
        </p:nvCxnSpPr>
        <p:spPr>
          <a:xfrm flipV="1">
            <a:off x="863588" y="6429974"/>
            <a:ext cx="6408712" cy="58694"/>
          </a:xfrm>
          <a:prstGeom prst="line">
            <a:avLst/>
          </a:prstGeom>
          <a:ln w="254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CuadroTexto"/>
          <p:cNvSpPr txBox="1"/>
          <p:nvPr/>
        </p:nvSpPr>
        <p:spPr>
          <a:xfrm>
            <a:off x="3995936" y="2606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7647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5436096" y="113403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Cono rodando sin deslizar sobre cilindro apoyado en superficie horizontal</a:t>
            </a:r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>
            <a:off x="2915816" y="3645024"/>
            <a:ext cx="2258277" cy="25554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Triángulo isósceles"/>
          <p:cNvSpPr/>
          <p:nvPr/>
        </p:nvSpPr>
        <p:spPr>
          <a:xfrm rot="19667410">
            <a:off x="4382495" y="3463307"/>
            <a:ext cx="2664296" cy="2220830"/>
          </a:xfrm>
          <a:prstGeom prst="triangle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995936" y="188640"/>
            <a:ext cx="36004" cy="6048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275856" y="692696"/>
            <a:ext cx="3096344" cy="48965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1043608" y="6164616"/>
            <a:ext cx="6362609" cy="72696"/>
          </a:xfrm>
          <a:prstGeom prst="line">
            <a:avLst/>
          </a:prstGeom>
          <a:ln w="254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827584" y="15495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Triángulo isósceles"/>
          <p:cNvSpPr/>
          <p:nvPr/>
        </p:nvSpPr>
        <p:spPr>
          <a:xfrm rot="19560691">
            <a:off x="3429243" y="1757574"/>
            <a:ext cx="3168352" cy="4608512"/>
          </a:xfrm>
          <a:prstGeom prst="triangle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9FF99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843808" y="1166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3707904" y="1124744"/>
            <a:ext cx="0" cy="967462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 flipV="1">
            <a:off x="3275856" y="1412776"/>
            <a:ext cx="432048" cy="72008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3707904" y="12687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35" name="34 CuadroTexto"/>
          <p:cNvSpPr txBox="1"/>
          <p:nvPr/>
        </p:nvSpPr>
        <p:spPr>
          <a:xfrm>
            <a:off x="3779912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2915816" y="17008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987824" y="15567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38" name="37 Conector recto de flecha"/>
          <p:cNvCxnSpPr/>
          <p:nvPr/>
        </p:nvCxnSpPr>
        <p:spPr>
          <a:xfrm flipH="1" flipV="1">
            <a:off x="3347864" y="476672"/>
            <a:ext cx="360040" cy="648072"/>
          </a:xfrm>
          <a:prstGeom prst="straightConnector1">
            <a:avLst/>
          </a:prstGeom>
          <a:ln w="41275" cmpd="sng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779912" y="6206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195736" y="7647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716016" y="148478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dos </a:t>
            </a:r>
            <a:r>
              <a:rPr lang="es-ES" dirty="0" err="1" smtClean="0"/>
              <a:t>axoides</a:t>
            </a:r>
            <a:r>
              <a:rPr lang="es-ES" dirty="0" smtClean="0"/>
              <a:t> son conos de </a:t>
            </a:r>
            <a:r>
              <a:rPr lang="es-ES" dirty="0" err="1" smtClean="0"/>
              <a:t>semiángulo</a:t>
            </a:r>
            <a:r>
              <a:rPr lang="es-ES" dirty="0" smtClean="0"/>
              <a:t> diferente</a:t>
            </a:r>
            <a:endParaRPr lang="es-ES" dirty="0"/>
          </a:p>
        </p:txBody>
      </p:sp>
      <p:cxnSp>
        <p:nvCxnSpPr>
          <p:cNvPr id="63" name="62 Conector recto de flecha"/>
          <p:cNvCxnSpPr/>
          <p:nvPr/>
        </p:nvCxnSpPr>
        <p:spPr>
          <a:xfrm flipV="1">
            <a:off x="3275856" y="548680"/>
            <a:ext cx="0" cy="908720"/>
          </a:xfrm>
          <a:prstGeom prst="straightConnector1">
            <a:avLst/>
          </a:prstGeom>
          <a:ln w="41275" cmpd="sng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2627784" y="3861048"/>
            <a:ext cx="2258277" cy="25554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707904" y="764704"/>
            <a:ext cx="72008" cy="5688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Triángulo isósceles"/>
          <p:cNvSpPr/>
          <p:nvPr/>
        </p:nvSpPr>
        <p:spPr>
          <a:xfrm rot="19667410">
            <a:off x="4094764" y="3680140"/>
            <a:ext cx="2664296" cy="2220830"/>
          </a:xfrm>
          <a:prstGeom prst="triangle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/>
          <p:nvPr/>
        </p:nvCxnSpPr>
        <p:spPr>
          <a:xfrm>
            <a:off x="2699792" y="548680"/>
            <a:ext cx="3384376" cy="532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Triángulo isósceles"/>
          <p:cNvSpPr/>
          <p:nvPr/>
        </p:nvSpPr>
        <p:spPr>
          <a:xfrm>
            <a:off x="2555776" y="2132856"/>
            <a:ext cx="2376264" cy="4536504"/>
          </a:xfrm>
          <a:prstGeom prst="triangle">
            <a:avLst/>
          </a:prstGeom>
          <a:solidFill>
            <a:srgbClr val="99FF99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99FF99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 flipH="1" flipV="1">
            <a:off x="3275856" y="476672"/>
            <a:ext cx="1656184" cy="6048672"/>
          </a:xfrm>
          <a:prstGeom prst="straightConnector1">
            <a:avLst/>
          </a:prstGeom>
          <a:ln w="41275" cmpd="sng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3203848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43808" y="54452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 rot="19378671">
            <a:off x="4921090" y="4747780"/>
            <a:ext cx="178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alibri" pitchFamily="34" charset="0"/>
              </a:rPr>
              <a:t>AXOIDE MÓVIL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4" name="23 Conector recto"/>
          <p:cNvCxnSpPr/>
          <p:nvPr/>
        </p:nvCxnSpPr>
        <p:spPr>
          <a:xfrm flipV="1">
            <a:off x="1043608" y="6381449"/>
            <a:ext cx="6408712" cy="58694"/>
          </a:xfrm>
          <a:prstGeom prst="line">
            <a:avLst/>
          </a:prstGeom>
          <a:ln w="254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CuadroTexto"/>
          <p:cNvSpPr txBox="1"/>
          <p:nvPr/>
        </p:nvSpPr>
        <p:spPr>
          <a:xfrm>
            <a:off x="1835696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683568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6228184" y="548680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Disco unido a varilla horizontal con punto fijo A, que rueda sin deslizar sobre una superficie horizontal</a:t>
            </a:r>
            <a:endParaRPr lang="es-ES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2483768" y="1412776"/>
            <a:ext cx="0" cy="3717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2483768" y="4384154"/>
            <a:ext cx="2304256" cy="720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788024" y="3789040"/>
            <a:ext cx="144016" cy="12961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/>
          <p:nvPr/>
        </p:nvCxnSpPr>
        <p:spPr>
          <a:xfrm>
            <a:off x="1547664" y="5085184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83568" y="4437112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riángulo isósceles"/>
          <p:cNvSpPr/>
          <p:nvPr/>
        </p:nvSpPr>
        <p:spPr>
          <a:xfrm>
            <a:off x="2411760" y="4384154"/>
            <a:ext cx="144016" cy="1249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2123728" y="38610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049005" y="154953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4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riángulo isósceles"/>
          <p:cNvSpPr/>
          <p:nvPr/>
        </p:nvSpPr>
        <p:spPr>
          <a:xfrm>
            <a:off x="827584" y="4221088"/>
            <a:ext cx="8208912" cy="1512168"/>
          </a:xfrm>
          <a:prstGeom prst="triangle">
            <a:avLst>
              <a:gd name="adj" fmla="val 50000"/>
            </a:avLst>
          </a:prstGeom>
          <a:solidFill>
            <a:srgbClr val="99FF99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CuadroTexto"/>
          <p:cNvSpPr txBox="1"/>
          <p:nvPr/>
        </p:nvSpPr>
        <p:spPr>
          <a:xfrm>
            <a:off x="4211960" y="9807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91581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Z ’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4932040" y="4149080"/>
            <a:ext cx="1872208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6732240" y="3573016"/>
            <a:ext cx="144016" cy="12961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/>
          <p:nvPr/>
        </p:nvCxnSpPr>
        <p:spPr>
          <a:xfrm>
            <a:off x="3131840" y="4221088"/>
            <a:ext cx="49685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915816" y="494116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Triángulo isósceles"/>
          <p:cNvSpPr/>
          <p:nvPr/>
        </p:nvSpPr>
        <p:spPr>
          <a:xfrm rot="16200000">
            <a:off x="5436096" y="2276872"/>
            <a:ext cx="2736304" cy="3888432"/>
          </a:xfrm>
          <a:prstGeom prst="triangle">
            <a:avLst>
              <a:gd name="adj" fmla="val 50000"/>
            </a:avLst>
          </a:prstGeom>
          <a:solidFill>
            <a:srgbClr val="99CCFF">
              <a:alpha val="2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4932040" y="908720"/>
            <a:ext cx="0" cy="40324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endCxn id="18" idx="4"/>
          </p:cNvCxnSpPr>
          <p:nvPr/>
        </p:nvCxnSpPr>
        <p:spPr>
          <a:xfrm>
            <a:off x="3059832" y="3573016"/>
            <a:ext cx="5976664" cy="216024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3419872" y="51571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3300"/>
                </a:solidFill>
                <a:latin typeface="Calibri" pitchFamily="34" charset="0"/>
              </a:rPr>
              <a:t>AXOIDE FIJO</a:t>
            </a:r>
            <a:endParaRPr lang="es-ES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948264" y="3573016"/>
            <a:ext cx="178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Calibri" pitchFamily="34" charset="0"/>
              </a:rPr>
              <a:t>AXOIDE MÓVIL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2555776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EIR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139952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sym typeface="Symbol"/>
              </a:rPr>
              <a:t>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34" name="33 Conector recto de flecha"/>
          <p:cNvCxnSpPr>
            <a:stCxn id="17" idx="0"/>
          </p:cNvCxnSpPr>
          <p:nvPr/>
        </p:nvCxnSpPr>
        <p:spPr>
          <a:xfrm flipH="1" flipV="1">
            <a:off x="3779912" y="3861048"/>
            <a:ext cx="1080120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4932040" y="35730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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004048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38" name="37 Conector recto de flecha"/>
          <p:cNvCxnSpPr/>
          <p:nvPr/>
        </p:nvCxnSpPr>
        <p:spPr>
          <a:xfrm flipV="1">
            <a:off x="4932040" y="3789040"/>
            <a:ext cx="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17" idx="0"/>
          </p:cNvCxnSpPr>
          <p:nvPr/>
        </p:nvCxnSpPr>
        <p:spPr>
          <a:xfrm flipH="1">
            <a:off x="3779912" y="4221088"/>
            <a:ext cx="108012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3419872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3347864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ym typeface="Symbol"/>
              </a:rPr>
              <a:t></a:t>
            </a:r>
            <a:endParaRPr lang="es-ES" dirty="0"/>
          </a:p>
        </p:txBody>
      </p:sp>
      <p:cxnSp>
        <p:nvCxnSpPr>
          <p:cNvPr id="47" name="46 Conector recto"/>
          <p:cNvCxnSpPr/>
          <p:nvPr/>
        </p:nvCxnSpPr>
        <p:spPr>
          <a:xfrm>
            <a:off x="3779912" y="3861048"/>
            <a:ext cx="108012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3779912" y="3861048"/>
            <a:ext cx="0" cy="36004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899592" y="13407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dos </a:t>
            </a:r>
            <a:r>
              <a:rPr lang="es-ES" dirty="0" err="1" smtClean="0"/>
              <a:t>axoides</a:t>
            </a:r>
            <a:r>
              <a:rPr lang="es-ES" dirty="0" smtClean="0"/>
              <a:t> son conos de </a:t>
            </a:r>
            <a:r>
              <a:rPr lang="es-ES" dirty="0" err="1" smtClean="0"/>
              <a:t>semiángulo</a:t>
            </a:r>
            <a:r>
              <a:rPr lang="es-ES" dirty="0" smtClean="0"/>
              <a:t> diferente</a:t>
            </a:r>
            <a:endParaRPr lang="es-ES" dirty="0"/>
          </a:p>
        </p:txBody>
      </p:sp>
      <p:sp>
        <p:nvSpPr>
          <p:cNvPr id="26" name="25 Triángulo isósceles"/>
          <p:cNvSpPr/>
          <p:nvPr/>
        </p:nvSpPr>
        <p:spPr>
          <a:xfrm>
            <a:off x="4857775" y="4127247"/>
            <a:ext cx="144016" cy="1249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4463988" y="37983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lantillaPresentacionesMUS">
  <a:themeElements>
    <a:clrScheme name="Presentación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ción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596</Words>
  <Application>Microsoft Office PowerPoint</Application>
  <PresentationFormat>Presentación en pantalla (4:3)</PresentationFormat>
  <Paragraphs>222</Paragraphs>
  <Slides>25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7" baseType="lpstr">
      <vt:lpstr>Tema de Office</vt:lpstr>
      <vt:lpstr>plantillaPresentacionesMUS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Laura</dc:creator>
  <cp:lastModifiedBy>Laura Abad Toribio</cp:lastModifiedBy>
  <cp:revision>34</cp:revision>
  <cp:lastPrinted>2014-11-20T11:42:50Z</cp:lastPrinted>
  <dcterms:created xsi:type="dcterms:W3CDTF">2014-11-19T21:01:20Z</dcterms:created>
  <dcterms:modified xsi:type="dcterms:W3CDTF">2014-11-20T11:49:26Z</dcterms:modified>
</cp:coreProperties>
</file>