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79" r:id="rId2"/>
    <p:sldId id="342" r:id="rId3"/>
    <p:sldId id="336" r:id="rId4"/>
    <p:sldId id="298" r:id="rId5"/>
    <p:sldId id="337" r:id="rId6"/>
    <p:sldId id="299" r:id="rId7"/>
    <p:sldId id="338" r:id="rId8"/>
    <p:sldId id="339" r:id="rId9"/>
    <p:sldId id="340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41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4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0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1F40E-E08E-544F-BB34-BAFE119B65B8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C3E58-8180-F34F-A92D-E62940875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1D67A-BCA7-4F40-AD16-E101D2B93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C660C5-EAFA-0141-B291-9E08308B1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C75891-4D0C-CE43-BF08-28DF994A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CD34-E86C-3C4E-8B7C-B063DEA4ECBF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83B342-7131-2745-BEAC-7FC439AE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DF6CE0-BDDE-2F49-AC25-B0BAF322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3D77-7B07-254E-AE2F-6AB7AC2F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9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D2DA6-7911-6A4D-A79F-AEBF754C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C43A67-55D6-4044-BD7E-C074C7F9A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B18741-695F-FD4B-A418-4BA58F88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CD34-E86C-3C4E-8B7C-B063DEA4ECBF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7985A8-C095-7840-8691-7459F036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DF51D2-88D2-3448-975C-3580071D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3D77-7B07-254E-AE2F-6AB7AC2F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2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0EA394-5DED-9346-8AAE-12D963A0B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9D7305-AF92-3A4B-9486-683374256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118EB4-CBF6-B94C-AFCA-CC17251E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CD34-E86C-3C4E-8B7C-B063DEA4ECBF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81D346-EDD1-DD4C-B1F3-70F0DF4C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E246B1-0D72-A84F-B9E7-2774978B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3D77-7B07-254E-AE2F-6AB7AC2F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3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B3E5E-FD1A-7846-80D7-4A7CC66EE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F97D51-68F2-B94F-9A8F-1A7E07B6A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C2DA0D-4C8E-1646-96BD-AD63DB52A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CD34-E86C-3C4E-8B7C-B063DEA4ECBF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84D406-86D5-C343-B8CC-3800A4220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633E0E-A8B8-F641-A2DA-08FC3020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3D77-7B07-254E-AE2F-6AB7AC2F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2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C80A6-D5A3-894E-B20A-68C74D29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61AFC6-A4AE-C846-B56B-66769F79A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BE3EF3-73A3-BC48-9A47-23B0AE47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CD34-E86C-3C4E-8B7C-B063DEA4ECBF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432AEC-E03E-3143-86F8-626C82E4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1A6A9-A5A8-444A-8389-EF0C6CFA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3D77-7B07-254E-AE2F-6AB7AC2F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0EBF5-0D3F-3941-9FAD-F734B0FA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E8F462-9A21-A140-B7FD-7CA65BB53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77DB7C-FC64-7F42-9B02-437994BE0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82CF7E-80B6-6A44-8EAD-DFB70E62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CD34-E86C-3C4E-8B7C-B063DEA4ECBF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E4482F-6523-9947-B64C-75BD833B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59EA9A-7B55-754F-9AB8-362992FF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3D77-7B07-254E-AE2F-6AB7AC2F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5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27F91-9784-F445-AF03-99D1C8F6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F87281-9853-E545-9DF8-C8A2DAA32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DDC41E-D857-FE4A-9207-47500D9AA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CB3036-5A38-D640-A62D-D3AC8F480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56CCB0-9516-514B-AA2A-3060A4E4E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0126E1-4508-8C48-8C18-7D458189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CD34-E86C-3C4E-8B7C-B063DEA4ECBF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C609299-87AB-C745-8C95-6AEBE9D4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ECE530C-C3ED-B645-A2A9-90D31887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3D77-7B07-254E-AE2F-6AB7AC2F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1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9B146-30DF-8443-8F55-6A507F12F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F93CBD-55C0-6E4E-B95E-9D5B7D50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CD34-E86C-3C4E-8B7C-B063DEA4ECBF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C202BC-FF1A-7A42-B027-2A3E0CF5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8719C5-B1CE-9247-A4A6-8E19D7FE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3D77-7B07-254E-AE2F-6AB7AC2F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8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C26D24-9DDA-F841-AEFD-DF80D491A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CD34-E86C-3C4E-8B7C-B063DEA4ECBF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9AA2A04-D21A-4D4C-9BB3-305451E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29A4B9-3756-944F-96E3-D1A2AF2A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3D77-7B07-254E-AE2F-6AB7AC2F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9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B2B12-A844-FD45-B677-6FA836F0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BAB37B-E35D-4046-A3AD-C429B2FB6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00E205-E2B2-F94D-A967-63A1F9902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F4B242-416A-8F4A-BF7F-EC09BE6B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CD34-E86C-3C4E-8B7C-B063DEA4ECBF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A18661-D08E-3E48-8CF9-5EB2BC03D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480F8F-2F07-E043-B8C3-BBFF5C7B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3D77-7B07-254E-AE2F-6AB7AC2F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3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D2C01-1ECD-6A40-9822-4C2CDD70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BE0E6AF-2CC0-1F42-90CB-BBE12A676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CA6457-F84F-A144-A593-AE7C57278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AFFD05-D76D-B149-B767-EAF9DAF88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CD34-E86C-3C4E-8B7C-B063DEA4ECBF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4BDD58-1C45-354F-8521-BD94FA95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E30900-D9E4-994B-A6B2-F3D50E2FD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3D77-7B07-254E-AE2F-6AB7AC2F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5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D9E1C8-4393-BB46-9375-69E8684C5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DB14B3-A1F0-5046-B60C-6B19B2FAD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A23B1A-10A9-FF4F-8F8D-B00137E1D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5CD34-E86C-3C4E-8B7C-B063DEA4ECBF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A7CD69-626A-EB4E-BFE7-660CF6DDB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6D79AF-2956-734E-A540-1F2ECF204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E3D77-7B07-254E-AE2F-6AB7AC2F7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2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3EBC0-ABAC-3648-A519-791ABBBDB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698" y="329326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CHAPTER 4: CHAPTER 4: HIGHER ORDER DERIVATIVES</a:t>
            </a:r>
            <a:br>
              <a:rPr lang="es-E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285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64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E9069D-8E2B-8D4B-9906-64D489CF0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85" y="191356"/>
            <a:ext cx="7463301" cy="4867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3979A1-B542-7D44-BFCC-6468B65C1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67" y="678092"/>
            <a:ext cx="8864600" cy="260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7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285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0025AE-FD36-8245-B7D3-2A3F5ADF8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30" y="333624"/>
            <a:ext cx="9083782" cy="21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47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CAE821-BDE1-9B47-A311-CDAD1D40E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23" y="628864"/>
            <a:ext cx="5855770" cy="302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20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354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7AEE1D-1575-824C-BBDD-E23FCF5E73BA}"/>
              </a:ext>
            </a:extLst>
          </p:cNvPr>
          <p:cNvSpPr txBox="1"/>
          <p:nvPr/>
        </p:nvSpPr>
        <p:spPr>
          <a:xfrm>
            <a:off x="1479478" y="369869"/>
            <a:ext cx="9075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Taylor’s polynomial approximation of first and second order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6DE33-AFBE-7F48-B564-964036024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14" y="1235324"/>
            <a:ext cx="7658450" cy="21140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E15F33-440B-9544-97B6-9764BF31D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14" y="3740521"/>
            <a:ext cx="7304926" cy="30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79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9EF7F-2025-FC43-B482-8C063FF3EDF4}"/>
                  </a:ext>
                </a:extLst>
              </p:cNvPr>
              <p:cNvSpPr txBox="1"/>
              <p:nvPr/>
            </p:nvSpPr>
            <p:spPr>
              <a:xfrm>
                <a:off x="452063" y="297951"/>
                <a:ext cx="3078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dirty="0"/>
                  <a:t>Example: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x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s-ES_tradnl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9EF7F-2025-FC43-B482-8C063FF3E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63" y="297951"/>
                <a:ext cx="3078279" cy="369332"/>
              </a:xfrm>
              <a:prstGeom prst="rect">
                <a:avLst/>
              </a:prstGeom>
              <a:blipFill>
                <a:blip r:embed="rId2"/>
                <a:stretch>
                  <a:fillRect l="-1646" t="-6667" b="-26667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971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26920E-9240-B148-A8BC-89EF05A58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47" y="1028914"/>
            <a:ext cx="7729021" cy="17580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295C18-9472-1644-B940-501BE07E2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47" y="343969"/>
            <a:ext cx="7071073" cy="39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53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6CD52A-FC10-544F-BD15-23A6BF7ED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03" y="204555"/>
            <a:ext cx="10618404" cy="283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2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F0E7E2-CE11-C94D-8632-227AD0B6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092" y="368588"/>
            <a:ext cx="3040745" cy="6588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55C77A-49F6-8142-A3D7-B48912A3D9A4}"/>
              </a:ext>
            </a:extLst>
          </p:cNvPr>
          <p:cNvSpPr txBox="1"/>
          <p:nvPr/>
        </p:nvSpPr>
        <p:spPr>
          <a:xfrm>
            <a:off x="369870" y="472611"/>
            <a:ext cx="109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/>
              <a:t>Notation</a:t>
            </a:r>
            <a:r>
              <a:rPr lang="es-ES_tradnl" b="1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1CA99-1A14-764D-B536-08E565A39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93" y="1320442"/>
            <a:ext cx="5809059" cy="126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8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76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793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13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504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938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754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64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50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78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0A3821-8DE9-DD49-BF9F-C94A5B070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808"/>
            <a:ext cx="6367838" cy="15282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F55C22-2FBA-BE4B-BFB4-35913F02F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325" y="1521675"/>
            <a:ext cx="5380376" cy="4912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C5FCD4-5DFB-284B-B8E8-58153576A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97" y="3268751"/>
            <a:ext cx="6032670" cy="18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1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BDD107-4F45-2147-ACC9-63961118A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8" y="223605"/>
            <a:ext cx="10139736" cy="28380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12C2E5-A6BC-BD40-9B37-A6BD42C8FB57}"/>
              </a:ext>
            </a:extLst>
          </p:cNvPr>
          <p:cNvSpPr txBox="1"/>
          <p:nvPr/>
        </p:nvSpPr>
        <p:spPr>
          <a:xfrm>
            <a:off x="318499" y="3246634"/>
            <a:ext cx="43106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Bottom line: Schwarz’s Theorem applies to:</a:t>
            </a:r>
          </a:p>
          <a:p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Polynomials,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Logarithms,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Exponentials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Algebraic expressions of the above</a:t>
            </a:r>
          </a:p>
          <a:p>
            <a:endParaRPr lang="en-US" dirty="0"/>
          </a:p>
          <a:p>
            <a:r>
              <a:rPr lang="en-US" dirty="0"/>
              <a:t>In their domains.</a:t>
            </a:r>
          </a:p>
          <a:p>
            <a:endParaRPr lang="es-ES_tradnl" b="1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4940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63C904-13DE-1A4E-8C9C-15B6B2AE0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20" y="298236"/>
            <a:ext cx="9100263" cy="41549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C84B5F-AFDD-DC41-AC19-855893E26CE2}"/>
                  </a:ext>
                </a:extLst>
              </p:cNvPr>
              <p:cNvSpPr txBox="1"/>
              <p:nvPr/>
            </p:nvSpPr>
            <p:spPr>
              <a:xfrm>
                <a:off x="339047" y="4453195"/>
                <a:ext cx="981182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The following functions are of class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b="1" dirty="0"/>
                  <a:t>:</a:t>
                </a:r>
              </a:p>
              <a:p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Polynomials,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Logarithms,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Exponentials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Algebraic expressions of the above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In their domains.</a:t>
                </a:r>
              </a:p>
              <a:p>
                <a:endParaRPr lang="es-ES_tradnl" b="1" dirty="0"/>
              </a:p>
              <a:p>
                <a:endParaRPr lang="es-ES_tradnl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C84B5F-AFDD-DC41-AC19-855893E26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47" y="4453195"/>
                <a:ext cx="9811820" cy="2862322"/>
              </a:xfrm>
              <a:prstGeom prst="rect">
                <a:avLst/>
              </a:prstGeom>
              <a:blipFill>
                <a:blip r:embed="rId3"/>
                <a:stretch>
                  <a:fillRect l="-517" t="-885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3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0C59A8-BA3B-FB4B-9241-4B2B9B4B3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16" y="278115"/>
            <a:ext cx="7789309" cy="16764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DB746D-7444-5F4E-9873-C5CCD5FEDDD2}"/>
                  </a:ext>
                </a:extLst>
              </p:cNvPr>
              <p:cNvSpPr txBox="1"/>
              <p:nvPr/>
            </p:nvSpPr>
            <p:spPr>
              <a:xfrm>
                <a:off x="431515" y="2434975"/>
                <a:ext cx="3119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dirty="0"/>
                  <a:t>Example: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𝑧𝑦</m:t>
                        </m:r>
                      </m:sup>
                    </m:sSup>
                  </m:oMath>
                </a14:m>
                <a:endParaRPr lang="es-ES_tradnl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DB746D-7444-5F4E-9873-C5CCD5FED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15" y="2434975"/>
                <a:ext cx="3119187" cy="369332"/>
              </a:xfrm>
              <a:prstGeom prst="rect">
                <a:avLst/>
              </a:prstGeom>
              <a:blipFill>
                <a:blip r:embed="rId3"/>
                <a:stretch>
                  <a:fillRect l="-2033" t="-6667" b="-26667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90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F0A0B3-5B98-4E46-AE9B-855233BB6BA2}"/>
              </a:ext>
            </a:extLst>
          </p:cNvPr>
          <p:cNvSpPr txBox="1"/>
          <p:nvPr/>
        </p:nvSpPr>
        <p:spPr>
          <a:xfrm>
            <a:off x="3020602" y="400692"/>
            <a:ext cx="5517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/>
              <a:t>THE IMPLICIT FUNCTION THEOREM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D72C25-7D3B-9143-9840-EAA746B9F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13" y="1003513"/>
            <a:ext cx="8121722" cy="486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5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CBAED0-9149-5C4C-B2A2-89BE2B238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05" y="273406"/>
            <a:ext cx="8778411" cy="11527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DE243C-37E3-164C-9424-800D681F72D0}"/>
                  </a:ext>
                </a:extLst>
              </p:cNvPr>
              <p:cNvSpPr txBox="1"/>
              <p:nvPr/>
            </p:nvSpPr>
            <p:spPr>
              <a:xfrm>
                <a:off x="277402" y="1746607"/>
                <a:ext cx="677692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as functions of the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near the point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(1,0,0)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2 equations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3 unknowns.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”expect” 1 “parameter”: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DE243C-37E3-164C-9424-800D681F7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02" y="1746607"/>
                <a:ext cx="6776920" cy="1200329"/>
              </a:xfrm>
              <a:prstGeom prst="rect">
                <a:avLst/>
              </a:prstGeom>
              <a:blipFill>
                <a:blip r:embed="rId3"/>
                <a:stretch>
                  <a:fillRect l="-936" t="-2105" b="-842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0808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121</Words>
  <Application>Microsoft Macintosh PowerPoint</Application>
  <PresentationFormat>Widescreen</PresentationFormat>
  <Paragraphs>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Tema de Office</vt:lpstr>
      <vt:lpstr>CHAPTER 4: CHAPTER 4: HIGHER ORDER DERIVATIVES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Microsoft Office User</cp:lastModifiedBy>
  <cp:revision>92</cp:revision>
  <dcterms:created xsi:type="dcterms:W3CDTF">2020-10-26T10:37:03Z</dcterms:created>
  <dcterms:modified xsi:type="dcterms:W3CDTF">2020-11-23T08:17:52Z</dcterms:modified>
</cp:coreProperties>
</file>