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5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8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9.xml" ContentType="application/vnd.openxmlformats-officedocument.presentationml.notesSlide+xml"/>
  <Override PartName="/ppt/tags/tag122.xml" ContentType="application/vnd.openxmlformats-officedocument.presentationml.tags+xml"/>
  <Override PartName="/ppt/notesSlides/notesSlide4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2.xml" ContentType="application/vnd.openxmlformats-officedocument.presentationml.notesSlide+xml"/>
  <Override PartName="/ppt/tags/tag129.xml" ContentType="application/vnd.openxmlformats-officedocument.presentationml.tags+xml"/>
  <Override PartName="/ppt/notesSlides/notesSlide4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4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4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48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5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5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57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5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59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2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63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6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6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66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67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68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69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70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7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72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7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74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7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76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77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78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79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80.xml" ContentType="application/vnd.openxmlformats-officedocument.presentationml.notesSlide+xml"/>
  <Override PartName="/ppt/tags/tag257.xml" ContentType="application/vnd.openxmlformats-officedocument.presentationml.tags+xml"/>
  <Override PartName="/ppt/notesSlides/notesSlide81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82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8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85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86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87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8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89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9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91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92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93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94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95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96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97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98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99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00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01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02.xml" ContentType="application/vnd.openxmlformats-officedocument.presentationml.notesSlide+xml"/>
  <Override PartName="/ppt/tags/tag332.xml" ContentType="application/vnd.openxmlformats-officedocument.presentationml.tags+xml"/>
  <Override PartName="/ppt/notesSlides/notesSlide103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04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05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06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07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08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09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10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1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13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14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15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16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17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18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19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20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21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22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23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24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25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26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27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28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2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30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31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32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33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86" r:id="rId22"/>
    <p:sldId id="277" r:id="rId23"/>
    <p:sldId id="387" r:id="rId24"/>
    <p:sldId id="278" r:id="rId25"/>
    <p:sldId id="279" r:id="rId26"/>
    <p:sldId id="388" r:id="rId27"/>
    <p:sldId id="280" r:id="rId28"/>
    <p:sldId id="281" r:id="rId29"/>
    <p:sldId id="282" r:id="rId30"/>
    <p:sldId id="283" r:id="rId31"/>
    <p:sldId id="389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90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8" r:id="rId66"/>
    <p:sldId id="391" r:id="rId67"/>
    <p:sldId id="320" r:id="rId68"/>
    <p:sldId id="392" r:id="rId69"/>
    <p:sldId id="321" r:id="rId70"/>
    <p:sldId id="322" r:id="rId71"/>
    <p:sldId id="323" r:id="rId72"/>
    <p:sldId id="393" r:id="rId73"/>
    <p:sldId id="325" r:id="rId74"/>
    <p:sldId id="394" r:id="rId75"/>
    <p:sldId id="326" r:id="rId76"/>
    <p:sldId id="327" r:id="rId77"/>
    <p:sldId id="329" r:id="rId78"/>
    <p:sldId id="395" r:id="rId79"/>
    <p:sldId id="330" r:id="rId80"/>
    <p:sldId id="331" r:id="rId81"/>
    <p:sldId id="332" r:id="rId82"/>
    <p:sldId id="333" r:id="rId83"/>
    <p:sldId id="334" r:id="rId84"/>
    <p:sldId id="335" r:id="rId85"/>
    <p:sldId id="396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7" r:id="rId117"/>
    <p:sldId id="39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142" autoAdjust="0"/>
  </p:normalViewPr>
  <p:slideViewPr>
    <p:cSldViewPr>
      <p:cViewPr varScale="1">
        <p:scale>
          <a:sx n="68" d="100"/>
          <a:sy n="68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11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1709F-1EDC-4119-A0BF-7D2F34912723}" type="slidenum">
              <a:rPr lang="en-US"/>
              <a:pPr/>
              <a:t>101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102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C0EA-653A-422A-A7D6-A4037F3B5E08}" type="slidenum">
              <a:rPr lang="en-US"/>
              <a:pPr/>
              <a:t>103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4760-9F55-447D-9BC3-E99C633C5980}" type="slidenum">
              <a:rPr lang="en-US"/>
              <a:pPr/>
              <a:t>104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105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106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107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108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B187E-D485-4E55-AE12-62716B2D43F8}" type="slidenum">
              <a:rPr lang="en-US"/>
              <a:pPr/>
              <a:t>109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EEE73-10C0-4B90-A9A9-1DDBE5960211}" type="slidenum">
              <a:rPr lang="en-US"/>
              <a:pPr/>
              <a:t>110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514EB-0CE7-4905-A965-97AECC752DFE}" type="slidenum">
              <a:rPr lang="en-US"/>
              <a:pPr/>
              <a:t>12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F309E-030B-4138-A423-6046D64621CC}" type="slidenum">
              <a:rPr lang="en-US"/>
              <a:pPr/>
              <a:t>111</a:t>
            </a:fld>
            <a:endParaRPr lang="en-US"/>
          </a:p>
        </p:txBody>
      </p:sp>
      <p:sp>
        <p:nvSpPr>
          <p:cNvPr id="127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A57F8-27F0-40CD-A0D4-BAAD0C726E42}" type="slidenum">
              <a:rPr lang="en-US"/>
              <a:pPr/>
              <a:t>112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9738C-F67A-4110-9FA5-AD37AC62FF76}" type="slidenum">
              <a:rPr lang="en-US"/>
              <a:pPr/>
              <a:t>113</a:t>
            </a:fld>
            <a:endParaRPr lang="en-US"/>
          </a:p>
        </p:txBody>
      </p:sp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04154-A750-4923-8C96-79C582CA9A05}" type="slidenum">
              <a:rPr lang="en-US"/>
              <a:pPr/>
              <a:t>114</a:t>
            </a:fld>
            <a:endParaRPr lang="en-US"/>
          </a:p>
        </p:txBody>
      </p:sp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CD9D0-8B46-47F9-AE2D-5E89B2355BBA}" type="slidenum">
              <a:rPr lang="en-US"/>
              <a:pPr/>
              <a:t>115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750E-F3D6-4CE9-9908-D7BBE9FF4840}" type="slidenum">
              <a:rPr lang="en-US"/>
              <a:pPr/>
              <a:t>116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750E-F3D6-4CE9-9908-D7BBE9FF4840}" type="slidenum">
              <a:rPr lang="en-US"/>
              <a:pPr/>
              <a:t>117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E816C-13D9-4739-9448-6F224D89BD70}" type="slidenum">
              <a:rPr lang="en-US"/>
              <a:pPr/>
              <a:t>118</a:t>
            </a:fld>
            <a:endParaRPr 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EA6BA-F7FC-4E06-A90D-FFE94903118C}" type="slidenum">
              <a:rPr lang="en-US"/>
              <a:pPr/>
              <a:t>119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C8CBE-4129-4271-A629-D8AC4C3E7488}" type="slidenum">
              <a:rPr lang="en-US"/>
              <a:pPr/>
              <a:t>120</a:t>
            </a:fld>
            <a:endParaRPr lang="en-US"/>
          </a:p>
        </p:txBody>
      </p:sp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D75E0-0451-4A4A-B8F7-06B341A783C6}" type="slidenum">
              <a:rPr lang="en-US"/>
              <a:pPr/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83A53-237C-4C77-931D-80DDFDBCF2F3}" type="slidenum">
              <a:rPr lang="en-US"/>
              <a:pPr/>
              <a:t>121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5AF4E-D46E-452B-B513-73C1ABDFA629}" type="slidenum">
              <a:rPr lang="en-US"/>
              <a:pPr/>
              <a:t>122</a:t>
            </a:fld>
            <a:endParaRPr lang="en-US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F921D-D967-469B-BC5E-E91829B6A93A}" type="slidenum">
              <a:rPr lang="en-US"/>
              <a:pPr/>
              <a:t>123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78DBB-2FD0-417E-8E48-636802D370F5}" type="slidenum">
              <a:rPr lang="en-US"/>
              <a:pPr/>
              <a:t>124</a:t>
            </a:fld>
            <a:endParaRPr lang="en-US"/>
          </a:p>
        </p:txBody>
      </p:sp>
      <p:sp>
        <p:nvSpPr>
          <p:cNvPr id="129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0D6D8-B5CB-44CF-A076-91AD84751C08}" type="slidenum">
              <a:rPr lang="en-US"/>
              <a:pPr/>
              <a:t>125</a:t>
            </a:fld>
            <a:endParaRPr lang="en-US"/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832C6-AD85-45A4-BA9A-4B7D17D30861}" type="slidenum">
              <a:rPr lang="en-US"/>
              <a:pPr/>
              <a:t>126</a:t>
            </a:fld>
            <a:endParaRPr lang="en-US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127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3627D-71A1-4567-A2B3-A27A94827337}" type="slidenum">
              <a:rPr lang="en-US"/>
              <a:pPr/>
              <a:t>128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64B26-1039-4A89-B9BE-F571758E0A10}" type="slidenum">
              <a:rPr lang="en-US"/>
              <a:pPr/>
              <a:t>129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0311F-008B-4B0C-9828-CA17DE82EC59}" type="slidenum">
              <a:rPr lang="en-US"/>
              <a:pPr/>
              <a:t>130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7F2A-86CD-4E29-AD15-1F5F5C905A3B}" type="slidenum">
              <a:rPr lang="en-US"/>
              <a:pPr/>
              <a:t>14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E73E6-3E2F-4FE9-83A4-B07AF79C1FFF}" type="slidenum">
              <a:rPr lang="en-US"/>
              <a:pPr/>
              <a:t>131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33A97-0276-4D5D-9F89-8740F26D54B0}" type="slidenum">
              <a:rPr lang="en-US"/>
              <a:pPr/>
              <a:t>132</a:t>
            </a:fld>
            <a:endParaRPr 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CBB3A-DA45-426E-9703-C0236A055745}" type="slidenum">
              <a:rPr lang="en-US"/>
              <a:pPr/>
              <a:t>133</a:t>
            </a:fld>
            <a:endParaRPr lang="en-US"/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4DA1E-7C6D-446C-ACA1-DDF3AB11F0CC}" type="slidenum">
              <a:rPr lang="en-US"/>
              <a:pPr/>
              <a:t>134</a:t>
            </a:fld>
            <a:endParaRPr lang="en-US"/>
          </a:p>
        </p:txBody>
      </p:sp>
      <p:sp>
        <p:nvSpPr>
          <p:cNvPr id="130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F2B97-851F-4A53-BB9C-D5173485D282}" type="slidenum">
              <a:rPr lang="en-US"/>
              <a:pPr/>
              <a:t>135</a:t>
            </a:fld>
            <a:endParaRPr lang="en-US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892D-51DA-4429-BFFA-1D5452FAB7F5}" type="slidenum">
              <a:rPr lang="en-US"/>
              <a:pPr/>
              <a:t>15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16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96F8C-A0A3-4609-BA43-9B76F2650873}" type="slidenum">
              <a:rPr lang="en-US"/>
              <a:pPr/>
              <a:t>17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18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22A91-C73E-408F-B4C8-43E644120F3A}" type="slidenum">
              <a:rPr lang="en-US"/>
              <a:pPr/>
              <a:t>19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20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4780-11DF-4472-AE76-0B6C10813017}" type="slidenum">
              <a:rPr lang="en-US"/>
              <a:pPr/>
              <a:t>3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21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22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23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2F49-291D-43EF-B2C2-440CE5CE789E}" type="slidenum">
              <a:rPr lang="en-US"/>
              <a:pPr/>
              <a:t>24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25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26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27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6B2C-21FC-4D6D-9E7C-29AA6CFA2E86}" type="slidenum">
              <a:rPr lang="en-US"/>
              <a:pPr/>
              <a:t>28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D9D6-DDAD-431E-A80D-583333B50DB4}" type="slidenum">
              <a:rPr lang="en-US"/>
              <a:pPr/>
              <a:t>29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30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4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31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32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33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34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35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49760-38BD-4480-89D6-56FE07AB2AC6}" type="slidenum">
              <a:rPr lang="en-US"/>
              <a:pPr/>
              <a:t>36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37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38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39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7CE82-ABAB-4D30-AC29-161F7EC3F744}" type="slidenum">
              <a:rPr lang="en-US"/>
              <a:pPr/>
              <a:t>40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E21B5-927C-4F10-A313-A26A3EC7AFAF}" type="slidenum">
              <a:rPr lang="en-US"/>
              <a:pPr/>
              <a:t>5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41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42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43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44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16E0-193A-4026-97D8-C274823B92A3}" type="slidenum">
              <a:rPr lang="en-US"/>
              <a:pPr/>
              <a:t>45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46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4CE3-6301-4E11-9544-5B70D385F500}" type="slidenum">
              <a:rPr lang="en-US"/>
              <a:pPr/>
              <a:t>47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2E1DF-F9BE-4397-9802-5709B8878E25}" type="slidenum">
              <a:rPr lang="en-US"/>
              <a:pPr/>
              <a:t>48</a:t>
            </a:fld>
            <a:endParaRPr lang="en-US"/>
          </a:p>
        </p:txBody>
      </p:sp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F8E31-60FC-4684-AB89-5F898620A9AB}" type="slidenum">
              <a:rPr lang="en-US"/>
              <a:pPr/>
              <a:t>49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835E1-E1F9-4BD8-8D1E-50623ECBF82B}" type="slidenum">
              <a:rPr lang="en-US"/>
              <a:pPr/>
              <a:t>50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F196F-8ABF-4C2A-BFC5-0F48556D9C3C}" type="slidenum">
              <a:rPr lang="en-US"/>
              <a:pPr/>
              <a:t>6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51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52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53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54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1E7A2-D8E5-4B6C-893C-89E37CA58028}" type="slidenum">
              <a:rPr lang="en-US"/>
              <a:pPr/>
              <a:t>56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015BA-3E20-44A7-978C-35F1F121525E}" type="slidenum">
              <a:rPr lang="en-US"/>
              <a:pPr/>
              <a:t>57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58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CC47-19BF-4E3B-B7A0-81EED34C56EC}" type="slidenum">
              <a:rPr lang="en-US"/>
              <a:pPr/>
              <a:t>59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2E576-D3A9-4E0B-9977-FC4CCA079CF5}" type="slidenum">
              <a:rPr lang="en-US"/>
              <a:pPr/>
              <a:t>60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5BAA-84F1-4764-B73A-1F2654146854}" type="slidenum">
              <a:rPr lang="en-US"/>
              <a:pPr/>
              <a:t>7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778F4-BF9B-429F-ACB1-680B34C3F49A}" type="slidenum">
              <a:rPr lang="en-US"/>
              <a:pPr/>
              <a:t>61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BE5D3-939D-451B-AE90-BB2965369916}" type="slidenum">
              <a:rPr lang="en-US"/>
              <a:pPr/>
              <a:t>62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63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DE3DD-E11A-4F93-B0B2-A43F3A1452B7}" type="slidenum">
              <a:rPr lang="en-US"/>
              <a:pPr/>
              <a:t>64</a:t>
            </a:fld>
            <a:endParaRPr lang="en-US"/>
          </a:p>
        </p:txBody>
      </p:sp>
      <p:sp>
        <p:nvSpPr>
          <p:cNvPr id="130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A898-840E-48F2-A421-682B99572A64}" type="slidenum">
              <a:rPr lang="en-US"/>
              <a:pPr/>
              <a:t>65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A898-840E-48F2-A421-682B99572A64}" type="slidenum">
              <a:rPr lang="en-US"/>
              <a:pPr/>
              <a:t>66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67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68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51F9-1555-4E28-B8BE-FF638FBF4334}" type="slidenum">
              <a:rPr lang="en-US"/>
              <a:pPr/>
              <a:t>69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70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EF33-535B-4289-ACE8-0AA8225D5BB2}" type="slidenum">
              <a:rPr lang="en-US"/>
              <a:pPr/>
              <a:t>8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8DDB-7492-4E1F-A088-D1E1FDF24F71}" type="slidenum">
              <a:rPr lang="en-US"/>
              <a:pPr/>
              <a:t>71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8DDB-7492-4E1F-A088-D1E1FDF24F71}" type="slidenum">
              <a:rPr lang="en-US"/>
              <a:pPr/>
              <a:t>72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FA6C1-DE14-4F5D-A642-2FC9AE636CBE}" type="slidenum">
              <a:rPr lang="en-US"/>
              <a:pPr/>
              <a:t>73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FA6C1-DE14-4F5D-A642-2FC9AE636CBE}" type="slidenum">
              <a:rPr lang="en-US"/>
              <a:pPr/>
              <a:t>74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AF38-7DB7-4E8F-87E0-DC9E46D7B200}" type="slidenum">
              <a:rPr lang="en-US"/>
              <a:pPr/>
              <a:t>75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DCAF-878F-42BD-B7E0-5045F5526695}" type="slidenum">
              <a:rPr lang="en-US"/>
              <a:pPr/>
              <a:t>76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77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78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79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3001D-D256-4E4C-8654-927703D44972}" type="slidenum">
              <a:rPr lang="en-US"/>
              <a:pPr/>
              <a:t>80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4AA9-D0BF-4405-88C6-7D861E2B3E67}" type="slidenum">
              <a:rPr lang="en-US"/>
              <a:pPr/>
              <a:t>9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52DA-B39C-4E9E-8F93-AEC85BE751E4}" type="slidenum">
              <a:rPr lang="en-US"/>
              <a:pPr/>
              <a:t>81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7A3A-BC58-44FC-8634-3056204EDEB2}" type="slidenum">
              <a:rPr lang="en-US"/>
              <a:pPr/>
              <a:t>82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AE29D-32D5-418F-9989-5CA691C8C9EA}" type="slidenum">
              <a:rPr lang="en-US"/>
              <a:pPr/>
              <a:t>83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84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85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B127-6C09-4034-9A72-5E846FE8F85A}" type="slidenum">
              <a:rPr lang="en-US"/>
              <a:pPr/>
              <a:t>86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87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9B7E-0766-48C9-A94A-CEBD69B12616}" type="slidenum">
              <a:rPr lang="en-US"/>
              <a:pPr/>
              <a:t>88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1B28-4AE5-4DB4-9EA9-AA360BFEFA11}" type="slidenum">
              <a:rPr lang="en-US"/>
              <a:pPr/>
              <a:t>89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7DB3F-E587-4F5A-B2BC-FBC1639CE683}" type="slidenum">
              <a:rPr lang="en-US"/>
              <a:pPr/>
              <a:t>90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EADD-CCB0-472C-ABD3-FFDCF004B6E0}" type="slidenum">
              <a:rPr lang="en-US"/>
              <a:pPr/>
              <a:t>10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F669-3343-4E69-9804-D7096D3550C3}" type="slidenum">
              <a:rPr lang="en-US"/>
              <a:pPr/>
              <a:t>91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62DC7-8DC2-4099-A774-68B161F42923}" type="slidenum">
              <a:rPr lang="en-US"/>
              <a:pPr/>
              <a:t>92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9E75-0F59-4C6E-97F8-532AD85674B5}" type="slidenum">
              <a:rPr lang="en-US"/>
              <a:pPr/>
              <a:t>93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F67B-10B8-481F-8B26-1B2CA45676FD}" type="slidenum">
              <a:rPr lang="en-US"/>
              <a:pPr/>
              <a:t>94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E5E39-896A-4A45-BF49-C674F9A7DF48}" type="slidenum">
              <a:rPr lang="en-US"/>
              <a:pPr/>
              <a:t>95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1FAD3-3192-43D7-B235-391EA1561C69}" type="slidenum">
              <a:rPr lang="en-US"/>
              <a:pPr/>
              <a:t>96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43D3-E981-4A41-8836-378690818951}" type="slidenum">
              <a:rPr lang="en-US"/>
              <a:pPr/>
              <a:t>97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2C9A1-9459-40CC-B338-56D3092BF632}" type="slidenum">
              <a:rPr lang="en-US"/>
              <a:pPr/>
              <a:t>98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99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100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>
                    <a:lumMod val="50000"/>
                  </a:schemeClr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53462" y="3012692"/>
            <a:ext cx="6676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>
                    <a:lumMod val="50000"/>
                  </a:schemeClr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53462" y="3012692"/>
            <a:ext cx="6676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‹Nº›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4" Type="http://schemas.openxmlformats.org/officeDocument/2006/relationships/notesSlide" Target="../notesSlides/notesSlide9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notesSlide" Target="../notesSlides/notesSlide1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notesSlide" Target="../notesSlides/notesSlide1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329.xml"/><Relationship Id="rId7" Type="http://schemas.openxmlformats.org/officeDocument/2006/relationships/notesSlide" Target="../notesSlides/notesSlide102.xml"/><Relationship Id="rId2" Type="http://schemas.openxmlformats.org/officeDocument/2006/relationships/tags" Target="../tags/tag328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9" Type="http://schemas.openxmlformats.org/officeDocument/2006/relationships/image" Target="../media/image36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notesSlide" Target="../notesSlides/notesSlide104.xml"/><Relationship Id="rId4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notesSlide" Target="../notesSlides/notesSlide105.xml"/><Relationship Id="rId4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343.xml"/><Relationship Id="rId7" Type="http://schemas.openxmlformats.org/officeDocument/2006/relationships/notesSlide" Target="../notesSlides/notesSlide107.xml"/><Relationship Id="rId2" Type="http://schemas.openxmlformats.org/officeDocument/2006/relationships/tags" Target="../tags/tag342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9" Type="http://schemas.openxmlformats.org/officeDocument/2006/relationships/image" Target="../media/image37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8.xml"/><Relationship Id="rId3" Type="http://schemas.openxmlformats.org/officeDocument/2006/relationships/tags" Target="../tags/tag3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wmf"/><Relationship Id="rId2" Type="http://schemas.openxmlformats.org/officeDocument/2006/relationships/tags" Target="../tags/tag346.xml"/><Relationship Id="rId1" Type="http://schemas.openxmlformats.org/officeDocument/2006/relationships/vmlDrawing" Target="../drawings/vmlDrawing31.vml"/><Relationship Id="rId6" Type="http://schemas.openxmlformats.org/officeDocument/2006/relationships/tags" Target="../tags/tag350.xml"/><Relationship Id="rId11" Type="http://schemas.openxmlformats.org/officeDocument/2006/relationships/oleObject" Target="../embeddings/oleObject38.bin"/><Relationship Id="rId5" Type="http://schemas.openxmlformats.org/officeDocument/2006/relationships/tags" Target="../tags/tag349.xml"/><Relationship Id="rId10" Type="http://schemas.openxmlformats.org/officeDocument/2006/relationships/image" Target="../media/image38.wmf"/><Relationship Id="rId4" Type="http://schemas.openxmlformats.org/officeDocument/2006/relationships/tags" Target="../tags/tag348.xml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352.xml"/><Relationship Id="rId7" Type="http://schemas.openxmlformats.org/officeDocument/2006/relationships/oleObject" Target="../embeddings/oleObject39.bin"/><Relationship Id="rId2" Type="http://schemas.openxmlformats.org/officeDocument/2006/relationships/tags" Target="../tags/tag351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41.png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notesSlide" Target="../notesSlides/notesSlide1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notesSlide" Target="../notesSlides/notesSlide111.xml"/><Relationship Id="rId4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tags" Target="../tags/tag362.xml"/><Relationship Id="rId7" Type="http://schemas.openxmlformats.org/officeDocument/2006/relationships/oleObject" Target="../embeddings/oleObject40.bin"/><Relationship Id="rId2" Type="http://schemas.openxmlformats.org/officeDocument/2006/relationships/tags" Target="../tags/tag361.xml"/><Relationship Id="rId1" Type="http://schemas.openxmlformats.org/officeDocument/2006/relationships/vmlDrawing" Target="../drawings/vmlDrawing33.vml"/><Relationship Id="rId6" Type="http://schemas.openxmlformats.org/officeDocument/2006/relationships/notesSlide" Target="../notesSlides/notesSlide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5" Type="http://schemas.openxmlformats.org/officeDocument/2006/relationships/notesSlide" Target="../notesSlides/notesSlide113.xml"/><Relationship Id="rId4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notesSlide" Target="../notesSlides/notesSlide1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notesSlide" Target="../notesSlides/notesSlide115.xml"/><Relationship Id="rId4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notesSlide" Target="../notesSlides/notesSlide116.xml"/><Relationship Id="rId4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378.xml"/><Relationship Id="rId7" Type="http://schemas.openxmlformats.org/officeDocument/2006/relationships/oleObject" Target="../embeddings/oleObject41.bin"/><Relationship Id="rId2" Type="http://schemas.openxmlformats.org/officeDocument/2006/relationships/tags" Target="../tags/tag377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1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9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381.xml"/><Relationship Id="rId7" Type="http://schemas.openxmlformats.org/officeDocument/2006/relationships/oleObject" Target="../embeddings/oleObject42.bin"/><Relationship Id="rId2" Type="http://schemas.openxmlformats.org/officeDocument/2006/relationships/tags" Target="../tags/tag380.xml"/><Relationship Id="rId1" Type="http://schemas.openxmlformats.org/officeDocument/2006/relationships/vmlDrawing" Target="../drawings/vmlDrawing35.vml"/><Relationship Id="rId6" Type="http://schemas.openxmlformats.org/officeDocument/2006/relationships/notesSlide" Target="../notesSlides/notesSlide1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5" Type="http://schemas.openxmlformats.org/officeDocument/2006/relationships/notesSlide" Target="../notesSlides/notesSlide119.xml"/><Relationship Id="rId4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notesSlide" Target="../notesSlides/notesSlide120.xml"/><Relationship Id="rId4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5" Type="http://schemas.openxmlformats.org/officeDocument/2006/relationships/notesSlide" Target="../notesSlides/notesSlide121.xml"/><Relationship Id="rId4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5" Type="http://schemas.openxmlformats.org/officeDocument/2006/relationships/notesSlide" Target="../notesSlides/notesSlide122.xml"/><Relationship Id="rId4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notesSlide" Target="../notesSlides/notesSlide123.xml"/><Relationship Id="rId4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notesSlide" Target="../notesSlides/notesSlide124.xml"/><Relationship Id="rId4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5" Type="http://schemas.openxmlformats.org/officeDocument/2006/relationships/notesSlide" Target="../notesSlides/notesSlide125.xml"/><Relationship Id="rId4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notesSlide" Target="../notesSlides/notesSlide126.xml"/><Relationship Id="rId4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5" Type="http://schemas.openxmlformats.org/officeDocument/2006/relationships/notesSlide" Target="../notesSlides/notesSlide12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notesSlide" Target="../notesSlides/notesSlid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notesSlide" Target="../notesSlides/notesSlid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4" Type="http://schemas.openxmlformats.org/officeDocument/2006/relationships/notesSlide" Target="../notesSlides/notesSlide131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tags" Target="../tags/tag420.xml"/><Relationship Id="rId7" Type="http://schemas.openxmlformats.org/officeDocument/2006/relationships/oleObject" Target="../embeddings/oleObject43.bin"/><Relationship Id="rId2" Type="http://schemas.openxmlformats.org/officeDocument/2006/relationships/tags" Target="../tags/tag419.xml"/><Relationship Id="rId1" Type="http://schemas.openxmlformats.org/officeDocument/2006/relationships/vmlDrawing" Target="../drawings/vmlDrawing36.vml"/><Relationship Id="rId6" Type="http://schemas.openxmlformats.org/officeDocument/2006/relationships/notesSlide" Target="../notesSlides/notesSlide1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notesSlide" Target="../notesSlides/notesSlid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notesSlide" Target="../notesSlides/notesSlide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.v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6.emf"/><Relationship Id="rId4" Type="http://schemas.openxmlformats.org/officeDocument/2006/relationships/tags" Target="../tags/tag52.xml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.v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7.emf"/><Relationship Id="rId4" Type="http://schemas.openxmlformats.org/officeDocument/2006/relationships/tags" Target="../tags/tag60.xml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.v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image" Target="../media/image9.emf"/><Relationship Id="rId4" Type="http://schemas.openxmlformats.org/officeDocument/2006/relationships/tags" Target="../tags/tag72.xml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.v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10.emf"/><Relationship Id="rId4" Type="http://schemas.openxmlformats.org/officeDocument/2006/relationships/tags" Target="../tags/tag77.xml"/><Relationship Id="rId9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81.xml"/><Relationship Id="rId7" Type="http://schemas.openxmlformats.org/officeDocument/2006/relationships/oleObject" Target="../embeddings/oleObject8.bin"/><Relationship Id="rId2" Type="http://schemas.openxmlformats.org/officeDocument/2006/relationships/tags" Target="../tags/tag80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1.wmf"/><Relationship Id="rId2" Type="http://schemas.openxmlformats.org/officeDocument/2006/relationships/tags" Target="../tags/tag8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89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1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103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wmf"/><Relationship Id="rId2" Type="http://schemas.openxmlformats.org/officeDocument/2006/relationships/tags" Target="../tags/tag10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9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08.xml"/><Relationship Id="rId10" Type="http://schemas.openxmlformats.org/officeDocument/2006/relationships/image" Target="../media/image14.wmf"/><Relationship Id="rId4" Type="http://schemas.openxmlformats.org/officeDocument/2006/relationships/tags" Target="../tags/tag107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11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114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wmf"/><Relationship Id="rId4" Type="http://schemas.openxmlformats.org/officeDocument/2006/relationships/tags" Target="../tags/tag115.xml"/><Relationship Id="rId9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0.wmf"/><Relationship Id="rId2" Type="http://schemas.openxmlformats.org/officeDocument/2006/relationships/tags" Target="../tags/tag1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3" Type="http://schemas.openxmlformats.org/officeDocument/2006/relationships/tags" Target="../tags/tag119.xml"/><Relationship Id="rId7" Type="http://schemas.openxmlformats.org/officeDocument/2006/relationships/notesSlide" Target="../notesSlides/notesSlide39.xml"/><Relationship Id="rId12" Type="http://schemas.openxmlformats.org/officeDocument/2006/relationships/oleObject" Target="../embeddings/oleObject21.bin"/><Relationship Id="rId2" Type="http://schemas.openxmlformats.org/officeDocument/2006/relationships/tags" Target="../tags/tag118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wmf"/><Relationship Id="rId5" Type="http://schemas.openxmlformats.org/officeDocument/2006/relationships/tags" Target="../tags/tag121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20.xml"/><Relationship Id="rId9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24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23.wmf"/><Relationship Id="rId2" Type="http://schemas.openxmlformats.org/officeDocument/2006/relationships/tags" Target="../tags/tag12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135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34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38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41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144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43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153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wmf"/><Relationship Id="rId5" Type="http://schemas.openxmlformats.org/officeDocument/2006/relationships/tags" Target="../tags/tag155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154.xml"/><Relationship Id="rId9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170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69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3.xml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notesSlide" Target="../notesSlides/notesSlide66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notesSlide" Target="../notesSlides/notesSlide67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3.xml"/><Relationship Id="rId3" Type="http://schemas.openxmlformats.org/officeDocument/2006/relationships/tags" Target="../tags/tag2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5.xml"/><Relationship Id="rId3" Type="http://schemas.openxmlformats.org/officeDocument/2006/relationships/tags" Target="../tags/tag2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31.wmf"/><Relationship Id="rId4" Type="http://schemas.openxmlformats.org/officeDocument/2006/relationships/tags" Target="../tags/tag240.xml"/><Relationship Id="rId9" Type="http://schemas.openxmlformats.org/officeDocument/2006/relationships/oleObject" Target="../embeddings/oleObject3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4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Relationship Id="rId4" Type="http://schemas.openxmlformats.org/officeDocument/2006/relationships/image" Target="../media/image3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notesSlide" Target="../notesSlides/notesSlide87.xml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notesSlide" Target="../notesSlides/notesSlide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7" Type="http://schemas.openxmlformats.org/officeDocument/2006/relationships/notesSlide" Target="../notesSlides/notesSlide90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288.xml"/><Relationship Id="rId7" Type="http://schemas.openxmlformats.org/officeDocument/2006/relationships/notesSlide" Target="../notesSlides/notesSlide91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9" Type="http://schemas.openxmlformats.org/officeDocument/2006/relationships/image" Target="../media/image33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292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291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34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notesSlide" Target="../notesSlides/notesSlide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305.xml"/><Relationship Id="rId7" Type="http://schemas.openxmlformats.org/officeDocument/2006/relationships/notesSlide" Target="../notesSlides/notesSlide95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9" Type="http://schemas.openxmlformats.org/officeDocument/2006/relationships/image" Target="../media/image35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notesSlide" Target="../notesSlides/notes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notesSlide" Target="../notesSlides/notesSlide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notesSlide" Target="../notesSlides/notesSlide9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Digital Design and Computer Architecture</a:t>
            </a:r>
            <a:r>
              <a:rPr lang="en-US" sz="2600" b="1" dirty="0"/>
              <a:t>, 2</a:t>
            </a:r>
            <a:r>
              <a:rPr lang="en-US" sz="2600" b="1" baseline="30000" dirty="0"/>
              <a:t>nd</a:t>
            </a:r>
            <a:r>
              <a:rPr lang="en-US" sz="2600" b="1" dirty="0"/>
              <a:t> Edition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David Money Harris and Sarah L. Harris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More complex code is handled by multiple MIPS instructions.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97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 - d;</a:t>
            </a:r>
          </a:p>
        </p:txBody>
      </p:sp>
      <p:sp>
        <p:nvSpPr>
          <p:cNvPr id="10997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t, b, c  # t = b +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sub a, t, d  # a = t -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52156792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0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High-level 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n) 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if (n &lt;= 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else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Recursive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605523195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endParaRPr lang="en-US" sz="1600" b="1" dirty="0">
              <a:solidFill>
                <a:schemeClr val="accent1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Recursive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484481962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162800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0x90</a:t>
            </a:r>
            <a:r>
              <a:rPr lang="en-US" sz="1600" dirty="0">
                <a:latin typeface="Courier New" pitchFamily="49" charset="0"/>
              </a:rPr>
              <a:t> factorial: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-8  # make room</a:t>
            </a:r>
          </a:p>
          <a:p>
            <a:r>
              <a:rPr lang="en-US" sz="1600" b="1" dirty="0">
                <a:latin typeface="Courier New" pitchFamily="49" charset="0"/>
              </a:rPr>
              <a:t>0x94      </a:t>
            </a: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$a0, 4($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store $a0</a:t>
            </a: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, 0($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store $</a:t>
            </a:r>
            <a:r>
              <a:rPr lang="en-US" sz="1600" dirty="0" err="1">
                <a:latin typeface="Courier New" pitchFamily="49" charset="0"/>
              </a:rPr>
              <a:t>ra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$t0, $0, 2    </a:t>
            </a: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slt</a:t>
            </a:r>
            <a:r>
              <a:rPr lang="en-US" sz="1600" dirty="0">
                <a:latin typeface="Courier New" pitchFamily="49" charset="0"/>
              </a:rPr>
              <a:t>  $t0, $a0, $t0 # a &lt;= 1 ?</a:t>
            </a: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beq</a:t>
            </a:r>
            <a:r>
              <a:rPr lang="en-US" sz="1600" dirty="0">
                <a:latin typeface="Courier New" pitchFamily="49" charset="0"/>
              </a:rPr>
              <a:t>  $t0, $0, else # no: go to else  </a:t>
            </a: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$v0, $0, 1    # yes: return 1</a:t>
            </a: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8   # restore $</a:t>
            </a:r>
            <a:r>
              <a:rPr lang="en-US" sz="1600" dirty="0" err="1">
                <a:latin typeface="Courier New" pitchFamily="49" charset="0"/>
              </a:rPr>
              <a:t>sp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jr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           # return</a:t>
            </a:r>
          </a:p>
          <a:p>
            <a:r>
              <a:rPr lang="en-US" sz="1600" b="1" dirty="0">
                <a:latin typeface="Courier New" pitchFamily="49" charset="0"/>
              </a:rPr>
              <a:t>0xB4 </a:t>
            </a:r>
            <a:r>
              <a:rPr lang="en-US" sz="1600" dirty="0">
                <a:latin typeface="Courier New" pitchFamily="49" charset="0"/>
              </a:rPr>
              <a:t>     else: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$a0, $a0, -1  # n = n - 1</a:t>
            </a: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jal</a:t>
            </a:r>
            <a:r>
              <a:rPr lang="en-US" sz="1600" dirty="0">
                <a:latin typeface="Courier New" pitchFamily="49" charset="0"/>
              </a:rPr>
              <a:t>  factorial     # recursive call</a:t>
            </a: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, 0($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restore $</a:t>
            </a:r>
            <a:r>
              <a:rPr lang="en-US" sz="1600" dirty="0" err="1">
                <a:latin typeface="Courier New" pitchFamily="49" charset="0"/>
              </a:rPr>
              <a:t>ra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$a0, 4($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restore $a0</a:t>
            </a: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8   # restore $</a:t>
            </a:r>
            <a:r>
              <a:rPr lang="en-US" sz="1600" dirty="0" err="1">
                <a:latin typeface="Courier New" pitchFamily="49" charset="0"/>
              </a:rPr>
              <a:t>sp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mul</a:t>
            </a:r>
            <a:r>
              <a:rPr lang="en-US" sz="1600" dirty="0">
                <a:latin typeface="Courier New" pitchFamily="49" charset="0"/>
              </a:rPr>
              <a:t>  $v0, $a0, $v0 # n * factorial(n-1)</a:t>
            </a:r>
          </a:p>
          <a:p>
            <a:r>
              <a:rPr lang="en-US" sz="1600" b="1" dirty="0">
                <a:latin typeface="Courier New" pitchFamily="49" charset="0"/>
              </a:rPr>
              <a:t>0xCC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jr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           #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Recursive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634490780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32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812096"/>
              </p:ext>
            </p:extLst>
          </p:nvPr>
        </p:nvGraphicFramePr>
        <p:xfrm>
          <a:off x="762000" y="1358900"/>
          <a:ext cx="82296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0" name="VISIO" r:id="rId8" imgW="3946320" imgH="2162880" progId="Visio.Drawing.6">
                  <p:embed/>
                </p:oleObj>
              </mc:Choice>
              <mc:Fallback>
                <p:oleObj name="VISIO" r:id="rId8" imgW="3946320" imgH="2162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58900"/>
                        <a:ext cx="82296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3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32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632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Stack During Recursive Call</a:t>
            </a:r>
          </a:p>
        </p:txBody>
      </p:sp>
    </p:spTree>
    <p:extLst>
      <p:ext uri="{BB962C8B-B14F-4D97-AF65-F5344CB8AC3E}">
        <p14:creationId xmlns:p14="http://schemas.microsoft.com/office/powerpoint/2010/main" val="793521953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Caller</a:t>
            </a:r>
          </a:p>
          <a:p>
            <a:pPr lvl="1"/>
            <a:r>
              <a:rPr lang="en-US" sz="2400" dirty="0"/>
              <a:t>Put arguments in </a:t>
            </a:r>
            <a:r>
              <a:rPr lang="en-US" sz="2400" dirty="0">
                <a:latin typeface="Courier10 BT" pitchFamily="49" charset="0"/>
              </a:rPr>
              <a:t>$a0-$a3</a:t>
            </a:r>
          </a:p>
          <a:p>
            <a:pPr lvl="1"/>
            <a:r>
              <a:rPr lang="en-US" sz="2400" dirty="0"/>
              <a:t>Save any needed registers (</a:t>
            </a:r>
            <a:r>
              <a:rPr lang="en-US" sz="2400" dirty="0">
                <a:latin typeface="Courier10 BT" pitchFamily="49" charset="0"/>
              </a:rPr>
              <a:t>$</a:t>
            </a:r>
            <a:r>
              <a:rPr lang="en-US" sz="2400" dirty="0" err="1">
                <a:latin typeface="Courier10 BT" pitchFamily="49" charset="0"/>
              </a:rPr>
              <a:t>ra</a:t>
            </a:r>
            <a:r>
              <a:rPr lang="en-US" sz="2400" dirty="0"/>
              <a:t>, maybe </a:t>
            </a:r>
            <a:r>
              <a:rPr lang="en-US" sz="2400" dirty="0">
                <a:latin typeface="Courier10 BT" pitchFamily="49" charset="0"/>
              </a:rPr>
              <a:t>$t0-t9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>
                <a:latin typeface="Courier10 BT" pitchFamily="49" charset="0"/>
              </a:rPr>
              <a:t>jal</a:t>
            </a:r>
            <a:r>
              <a:rPr lang="en-US" sz="2400" dirty="0">
                <a:latin typeface="Courier10 BT" pitchFamily="49" charset="0"/>
              </a:rPr>
              <a:t> </a:t>
            </a:r>
            <a:r>
              <a:rPr lang="en-US" sz="2400" dirty="0" err="1">
                <a:latin typeface="Courier10 BT" pitchFamily="49" charset="0"/>
              </a:rPr>
              <a:t>callee</a:t>
            </a:r>
            <a:endParaRPr lang="en-US" sz="2400" dirty="0">
              <a:latin typeface="Courier10 BT" pitchFamily="49" charset="0"/>
            </a:endParaRPr>
          </a:p>
          <a:p>
            <a:pPr lvl="1"/>
            <a:r>
              <a:rPr lang="en-US" sz="2400" dirty="0"/>
              <a:t>Restore registers</a:t>
            </a:r>
          </a:p>
          <a:p>
            <a:pPr lvl="1"/>
            <a:r>
              <a:rPr lang="en-US" sz="2400" dirty="0"/>
              <a:t>Look for result in </a:t>
            </a:r>
            <a:r>
              <a:rPr lang="en-US" sz="2400" dirty="0">
                <a:latin typeface="Courier10 BT" pitchFamily="49" charset="0"/>
              </a:rPr>
              <a:t>$v0</a:t>
            </a:r>
          </a:p>
          <a:p>
            <a:r>
              <a:rPr lang="en-US" sz="3000" b="1" dirty="0" err="1">
                <a:solidFill>
                  <a:schemeClr val="accent1"/>
                </a:solidFill>
              </a:rPr>
              <a:t>Callee</a:t>
            </a:r>
            <a:endParaRPr lang="en-US" sz="3000" b="1" dirty="0">
              <a:solidFill>
                <a:schemeClr val="accent1"/>
              </a:solidFill>
            </a:endParaRPr>
          </a:p>
          <a:p>
            <a:pPr lvl="1"/>
            <a:r>
              <a:rPr lang="en-US" sz="2400" dirty="0"/>
              <a:t>Save registers that might be disturbed </a:t>
            </a:r>
            <a:r>
              <a:rPr lang="en-US" sz="2400" dirty="0">
                <a:latin typeface="Courier10 BT" pitchFamily="49" charset="0"/>
              </a:rPr>
              <a:t>($s0-$s7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Perform function</a:t>
            </a:r>
          </a:p>
          <a:p>
            <a:pPr lvl="1"/>
            <a:r>
              <a:rPr lang="en-US" sz="2400" dirty="0"/>
              <a:t>Put result in </a:t>
            </a:r>
            <a:r>
              <a:rPr lang="en-US" sz="2400" dirty="0">
                <a:latin typeface="Courier10 BT" pitchFamily="49" charset="0"/>
              </a:rPr>
              <a:t>$v0</a:t>
            </a:r>
          </a:p>
          <a:p>
            <a:pPr lvl="1"/>
            <a:r>
              <a:rPr lang="en-US" sz="2400" dirty="0"/>
              <a:t>Restore registers</a:t>
            </a:r>
          </a:p>
          <a:p>
            <a:pPr lvl="1"/>
            <a:r>
              <a:rPr lang="en-US" sz="2400" dirty="0" err="1">
                <a:latin typeface="Courier10 BT" pitchFamily="49" charset="0"/>
              </a:rPr>
              <a:t>jr</a:t>
            </a:r>
            <a:r>
              <a:rPr lang="en-US" sz="2400" dirty="0">
                <a:latin typeface="Courier10 BT" pitchFamily="49" charset="0"/>
              </a:rPr>
              <a:t> $</a:t>
            </a:r>
            <a:r>
              <a:rPr lang="en-US" sz="2400" dirty="0" err="1">
                <a:latin typeface="Courier10 BT" pitchFamily="49" charset="0"/>
              </a:rPr>
              <a:t>ra</a:t>
            </a:r>
            <a:endParaRPr lang="en-US" sz="2400" dirty="0">
              <a:latin typeface="Courier10 BT" pitchFamily="49" charset="0"/>
            </a:endParaRPr>
          </a:p>
          <a:p>
            <a:pPr lvl="1"/>
            <a:endParaRPr lang="en-US" sz="3200" dirty="0">
              <a:latin typeface="Courier10 BT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Call Summary</a:t>
            </a:r>
          </a:p>
        </p:txBody>
      </p:sp>
    </p:spTree>
    <p:extLst>
      <p:ext uri="{BB962C8B-B14F-4D97-AF65-F5344CB8AC3E}">
        <p14:creationId xmlns:p14="http://schemas.microsoft.com/office/powerpoint/2010/main" val="21146477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652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How do we address the operands?</a:t>
            </a:r>
          </a:p>
          <a:p>
            <a:r>
              <a:rPr lang="en-US" sz="2600" dirty="0"/>
              <a:t>Register Only</a:t>
            </a:r>
          </a:p>
          <a:p>
            <a:r>
              <a:rPr lang="en-US" sz="2600" dirty="0"/>
              <a:t>Immediate</a:t>
            </a:r>
          </a:p>
          <a:p>
            <a:r>
              <a:rPr lang="en-US" sz="2600" dirty="0"/>
              <a:t>Base Addressing</a:t>
            </a:r>
          </a:p>
          <a:p>
            <a:r>
              <a:rPr lang="en-US" sz="2600" dirty="0"/>
              <a:t>PC-Relative</a:t>
            </a:r>
          </a:p>
          <a:p>
            <a:r>
              <a:rPr lang="en-US" sz="2600" dirty="0"/>
              <a:t>Pseudo Direct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2908806151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Register Only</a:t>
            </a:r>
          </a:p>
          <a:p>
            <a:r>
              <a:rPr lang="en-US" sz="2600" dirty="0"/>
              <a:t>Operands found in registers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latin typeface="Courier New" pitchFamily="49" charset="0"/>
              </a:rPr>
              <a:t>add $s0, $t2, $t3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sub $t8, $s1, $0</a:t>
            </a:r>
            <a:endParaRPr lang="en-US" sz="2600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Immediate</a:t>
            </a:r>
          </a:p>
          <a:p>
            <a:r>
              <a:rPr lang="en-US" sz="2600" dirty="0"/>
              <a:t>16-bit immediate used as an operand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/>
              <a:t> </a:t>
            </a:r>
            <a:r>
              <a:rPr lang="en-US" sz="2600" dirty="0" err="1">
                <a:latin typeface="Courier New" pitchFamily="49" charset="0"/>
              </a:rPr>
              <a:t>addi</a:t>
            </a:r>
            <a:r>
              <a:rPr lang="en-US" sz="2600" dirty="0">
                <a:latin typeface="Courier New" pitchFamily="49" charset="0"/>
              </a:rPr>
              <a:t> $s4, $t5, -73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/>
              <a:t> </a:t>
            </a:r>
            <a:r>
              <a:rPr lang="en-US" sz="2600" dirty="0" err="1">
                <a:latin typeface="Courier New" pitchFamily="49" charset="0"/>
              </a:rPr>
              <a:t>ori</a:t>
            </a:r>
            <a:r>
              <a:rPr lang="en-US" sz="2600" dirty="0">
                <a:latin typeface="Courier New" pitchFamily="49" charset="0"/>
              </a:rPr>
              <a:t>  $t3, $t7, 0xFF</a:t>
            </a:r>
            <a:endParaRPr lang="en-US" sz="26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4250844855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9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65237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Base Addressing</a:t>
            </a:r>
          </a:p>
          <a:p>
            <a:r>
              <a:rPr lang="en-US" dirty="0"/>
              <a:t>Address of operand is: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base address + sign-extended immediate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Example:</a:t>
            </a:r>
            <a:r>
              <a:rPr lang="en-US" dirty="0"/>
              <a:t> </a:t>
            </a: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$s4, 72($0)</a:t>
            </a:r>
          </a:p>
          <a:p>
            <a:pPr lvl="2"/>
            <a:r>
              <a:rPr lang="en-US" dirty="0"/>
              <a:t>address = </a:t>
            </a:r>
            <a:r>
              <a:rPr lang="en-US" dirty="0">
                <a:latin typeface="Courier New" pitchFamily="49" charset="0"/>
              </a:rPr>
              <a:t>$0 + 72</a:t>
            </a:r>
          </a:p>
          <a:p>
            <a:pPr lvl="2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Example: </a:t>
            </a:r>
            <a:r>
              <a:rPr lang="en-US" dirty="0" err="1">
                <a:latin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</a:rPr>
              <a:t>  $t2, -25($t1)</a:t>
            </a:r>
            <a:endParaRPr lang="en-US" dirty="0"/>
          </a:p>
          <a:p>
            <a:pPr lvl="2"/>
            <a:r>
              <a:rPr lang="en-US" dirty="0"/>
              <a:t>address = </a:t>
            </a:r>
            <a:r>
              <a:rPr lang="en-US" dirty="0">
                <a:latin typeface="Courier New" pitchFamily="49" charset="0"/>
              </a:rPr>
              <a:t>$t1 - 25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86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428466771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6705600" cy="3278188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PC-Relative Addressing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0x10      </a:t>
            </a: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	$t0, $0, else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0x14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$v0, $0, 1 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0x18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</a:t>
            </a:r>
            <a:r>
              <a:rPr lang="en-US" sz="2000" dirty="0" err="1">
                <a:latin typeface="Courier New" pitchFamily="49" charset="0"/>
              </a:rPr>
              <a:t>sp</a:t>
            </a:r>
            <a:r>
              <a:rPr lang="en-US" sz="2000" dirty="0">
                <a:latin typeface="Courier New" pitchFamily="49" charset="0"/>
              </a:rPr>
              <a:t>, $</a:t>
            </a:r>
            <a:r>
              <a:rPr lang="en-US" sz="2000" dirty="0" err="1">
                <a:latin typeface="Courier New" pitchFamily="49" charset="0"/>
              </a:rPr>
              <a:t>sp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0x1C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  	$</a:t>
            </a:r>
            <a:r>
              <a:rPr lang="en-US" sz="2000" dirty="0" err="1">
                <a:latin typeface="Courier New" pitchFamily="49" charset="0"/>
              </a:rPr>
              <a:t>ra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0x20      </a:t>
            </a:r>
            <a:r>
              <a:rPr lang="en-US" sz="2000" dirty="0">
                <a:latin typeface="Courier New" pitchFamily="49" charset="0"/>
              </a:rPr>
              <a:t>else: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$a0, $a0, -1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0x24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	factorial</a:t>
            </a:r>
          </a:p>
          <a:p>
            <a:endParaRPr lang="en-US" sz="2000" dirty="0">
              <a:latin typeface="Courier New" pitchFamily="49" charset="0"/>
            </a:endParaRPr>
          </a:p>
        </p:txBody>
      </p:sp>
      <p:graphicFrame>
        <p:nvGraphicFramePr>
          <p:cNvPr id="108749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7556492"/>
              </p:ext>
            </p:extLst>
          </p:nvPr>
        </p:nvGraphicFramePr>
        <p:xfrm>
          <a:off x="1143000" y="4570413"/>
          <a:ext cx="7010400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4" name="VISIO" r:id="rId8" imgW="2524680" imgH="547920" progId="Visio.Drawing.6">
                  <p:embed/>
                </p:oleObj>
              </mc:Choice>
              <mc:Fallback>
                <p:oleObj name="VISIO" r:id="rId8" imgW="2524680" imgH="54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0413"/>
                        <a:ext cx="7010400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74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165215458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Pseudo-direct Addressing</a:t>
            </a:r>
          </a:p>
          <a:p>
            <a:pPr>
              <a:buFontTx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0x0040005C   </a:t>
            </a:r>
            <a:r>
              <a:rPr lang="en-US" sz="2000" dirty="0">
                <a:latin typeface="Courier New" pitchFamily="49" charset="0"/>
              </a:rPr>
              <a:t>     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	sum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...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0x004000A0  </a:t>
            </a:r>
            <a:r>
              <a:rPr lang="en-US" sz="2000" dirty="0">
                <a:latin typeface="Courier New" pitchFamily="49" charset="0"/>
              </a:rPr>
              <a:t>sum: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</a:rPr>
              <a:t>add  	$v0, $a0, $a1</a:t>
            </a:r>
          </a:p>
        </p:txBody>
      </p:sp>
      <p:graphicFrame>
        <p:nvGraphicFramePr>
          <p:cNvPr id="1088523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600200" y="3536950"/>
          <a:ext cx="75438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0" name="VISIO" r:id="rId9" imgW="2642760" imgH="443520" progId="Visio.Drawing.6">
                  <p:embed/>
                </p:oleObj>
              </mc:Choice>
              <mc:Fallback>
                <p:oleObj name="VISIO" r:id="rId9" imgW="2642760" imgH="44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36950"/>
                        <a:ext cx="754380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8524" name="Object 12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</p:nvPr>
        </p:nvGraphicFramePr>
        <p:xfrm>
          <a:off x="914400" y="4724400"/>
          <a:ext cx="8229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1" name="VISIO" r:id="rId11" imgW="3929040" imgH="569520" progId="Visio.Drawing.6">
                  <p:embed/>
                </p:oleObj>
              </mc:Choice>
              <mc:Fallback>
                <p:oleObj name="VISIO" r:id="rId11" imgW="3929040" imgH="569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8229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85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851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22365993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Make the common case fast</a:t>
            </a:r>
          </a:p>
          <a:p>
            <a:r>
              <a:rPr lang="en-US" sz="2600" dirty="0"/>
              <a:t>MIPS includes only simple, commonly used instructions</a:t>
            </a:r>
          </a:p>
          <a:p>
            <a:r>
              <a:rPr lang="en-US" sz="2600" dirty="0"/>
              <a:t>Hardware to decode and execute instructions can be simple, small, and fast</a:t>
            </a:r>
          </a:p>
          <a:p>
            <a:r>
              <a:rPr lang="en-US" sz="2600" dirty="0"/>
              <a:t>More complex instructions (that are less common) performed using multiple simple instructions</a:t>
            </a:r>
          </a:p>
          <a:p>
            <a:r>
              <a:rPr lang="en-US" sz="2600" dirty="0"/>
              <a:t>MIPS is a </a:t>
            </a:r>
            <a:r>
              <a:rPr lang="en-US" sz="2600" b="1" i="1" dirty="0">
                <a:solidFill>
                  <a:schemeClr val="accent1"/>
                </a:solidFill>
              </a:rPr>
              <a:t>reduced instruction set computer </a:t>
            </a:r>
            <a:r>
              <a:rPr lang="en-US" sz="2600" b="1" dirty="0">
                <a:solidFill>
                  <a:schemeClr val="accent1"/>
                </a:solidFill>
              </a:rPr>
              <a:t>(RISC)</a:t>
            </a:r>
            <a:r>
              <a:rPr lang="en-US" sz="2600" dirty="0"/>
              <a:t>, with a small number of simple instructions</a:t>
            </a:r>
          </a:p>
          <a:p>
            <a:r>
              <a:rPr lang="en-US" sz="2600" dirty="0"/>
              <a:t>Other architectures, such as Intel’s x86, are </a:t>
            </a:r>
            <a:r>
              <a:rPr lang="en-US" sz="2600" b="1" i="1" dirty="0">
                <a:solidFill>
                  <a:schemeClr val="accent1"/>
                </a:solidFill>
              </a:rPr>
              <a:t>complex instruction set computers</a:t>
            </a:r>
            <a:r>
              <a:rPr lang="en-US" sz="2600" b="1" dirty="0">
                <a:solidFill>
                  <a:schemeClr val="accent1"/>
                </a:solidFill>
              </a:rPr>
              <a:t> (CISC)</a:t>
            </a:r>
            <a:endParaRPr lang="en-US" sz="2600" dirty="0"/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2</a:t>
            </a:r>
          </a:p>
        </p:txBody>
      </p:sp>
    </p:spTree>
    <p:extLst>
      <p:ext uri="{BB962C8B-B14F-4D97-AF65-F5344CB8AC3E}">
        <p14:creationId xmlns:p14="http://schemas.microsoft.com/office/powerpoint/2010/main" val="3308406304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5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157529"/>
              </p:ext>
            </p:extLst>
          </p:nvPr>
        </p:nvGraphicFramePr>
        <p:xfrm>
          <a:off x="3352800" y="990600"/>
          <a:ext cx="342106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2" name="VISIO" r:id="rId7" imgW="1695240" imgH="2719440" progId="Visio.Drawing.6">
                  <p:embed/>
                </p:oleObj>
              </mc:Choice>
              <mc:Fallback>
                <p:oleObj name="VISIO" r:id="rId7" imgW="1695240" imgH="2719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342106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95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95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How to Compile &amp; Run a Program</a:t>
            </a:r>
          </a:p>
        </p:txBody>
      </p:sp>
    </p:spTree>
    <p:extLst>
      <p:ext uri="{BB962C8B-B14F-4D97-AF65-F5344CB8AC3E}">
        <p14:creationId xmlns:p14="http://schemas.microsoft.com/office/powerpoint/2010/main" val="717957790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143000"/>
            <a:ext cx="4800600" cy="4419600"/>
          </a:xfrm>
        </p:spPr>
        <p:txBody>
          <a:bodyPr>
            <a:noAutofit/>
          </a:bodyPr>
          <a:lstStyle/>
          <a:p>
            <a:r>
              <a:rPr lang="en-US" sz="2800" dirty="0"/>
              <a:t>Graduated from Yale University with a Ph.D. in mathematics</a:t>
            </a:r>
          </a:p>
          <a:p>
            <a:r>
              <a:rPr lang="en-US" sz="2800" dirty="0"/>
              <a:t>Developed first compiler</a:t>
            </a:r>
          </a:p>
          <a:p>
            <a:r>
              <a:rPr lang="en-US" sz="2800" dirty="0"/>
              <a:t>Helped develop the COBOL programming language</a:t>
            </a:r>
          </a:p>
          <a:p>
            <a:r>
              <a:rPr lang="en-US" sz="2800" dirty="0"/>
              <a:t>Highly awarded naval officer</a:t>
            </a:r>
          </a:p>
          <a:p>
            <a:r>
              <a:rPr lang="en-US" sz="2800" dirty="0"/>
              <a:t>Received World War II Victory Medal and National Defense Service Medal, among others</a:t>
            </a:r>
          </a:p>
        </p:txBody>
      </p:sp>
      <p:sp>
        <p:nvSpPr>
          <p:cNvPr id="1178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8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7863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199"/>
            <a:ext cx="3048000" cy="45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Grace Hopper, 1906-1992</a:t>
            </a:r>
          </a:p>
        </p:txBody>
      </p:sp>
    </p:spTree>
    <p:extLst>
      <p:ext uri="{BB962C8B-B14F-4D97-AF65-F5344CB8AC3E}">
        <p14:creationId xmlns:p14="http://schemas.microsoft.com/office/powerpoint/2010/main" val="3716392897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05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05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Instructions (also called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text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Data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Global/static: allocated before program begins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Dynamic: allocated within program</a:t>
            </a:r>
          </a:p>
          <a:p>
            <a:pPr marL="742950" lvl="1" indent="-28575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How big is memory?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At most 2</a:t>
            </a:r>
            <a:r>
              <a:rPr lang="en-US" sz="2600" baseline="30000" dirty="0">
                <a:latin typeface="Times New Roman" pitchFamily="18" charset="0"/>
                <a:cs typeface="Arial" charset="0"/>
              </a:rPr>
              <a:t>32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4 gigabytes (4 GB)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From address 0x00000000 to 0xFFFFFFFF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What is Stored in Memory?</a:t>
            </a:r>
          </a:p>
        </p:txBody>
      </p:sp>
    </p:spTree>
    <p:extLst>
      <p:ext uri="{BB962C8B-B14F-4D97-AF65-F5344CB8AC3E}">
        <p14:creationId xmlns:p14="http://schemas.microsoft.com/office/powerpoint/2010/main" val="1629627550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58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8165948"/>
              </p:ext>
            </p:extLst>
          </p:nvPr>
        </p:nvGraphicFramePr>
        <p:xfrm>
          <a:off x="3094209" y="1066800"/>
          <a:ext cx="2392191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6" name="VISIO" r:id="rId7" imgW="1518120" imgH="3386160" progId="Visio.Drawing.6">
                  <p:embed/>
                </p:oleObj>
              </mc:Choice>
              <mc:Fallback>
                <p:oleObj name="VISIO" r:id="rId7" imgW="1518120" imgH="3386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209" y="1066800"/>
                        <a:ext cx="2392191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5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15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MIPS Memory Map</a:t>
            </a:r>
          </a:p>
        </p:txBody>
      </p:sp>
    </p:spTree>
    <p:extLst>
      <p:ext uri="{BB962C8B-B14F-4D97-AF65-F5344CB8AC3E}">
        <p14:creationId xmlns:p14="http://schemas.microsoft.com/office/powerpoint/2010/main" val="1275789542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219200"/>
            <a:ext cx="4800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f, g, y;  // global variables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main(void)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f = 2;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g = 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y = sum(f, g);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sum(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b) 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(a + b);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0936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36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Program: C Code</a:t>
            </a:r>
          </a:p>
        </p:txBody>
      </p:sp>
    </p:spTree>
    <p:extLst>
      <p:ext uri="{BB962C8B-B14F-4D97-AF65-F5344CB8AC3E}">
        <p14:creationId xmlns:p14="http://schemas.microsoft.com/office/powerpoint/2010/main" val="323058724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143000"/>
            <a:ext cx="3886200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f, g, y;  // global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main(void)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f = 2;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g = 3;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y = sum(f, g);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sum(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b) 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(a + b);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094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4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46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990600"/>
            <a:ext cx="464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.data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f: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g: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y: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.text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main: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-4   # stack frame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store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$a0, $0, 2     # $a0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$a0, f         # f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$a1, $0, 3     # $a1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$a1, g         # g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1500" dirty="0">
                <a:latin typeface="Courier New" pitchFamily="49" charset="0"/>
                <a:cs typeface="Arial" charset="0"/>
              </a:rPr>
              <a:t>  sum            # call sum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$v0, y         # y = sum()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restore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4    # restore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 # return to OS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sum: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add  $v0, $a0, $a1  # $v0 = a + b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 #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Program: MIPS Assembly</a:t>
            </a:r>
          </a:p>
        </p:txBody>
      </p:sp>
    </p:spTree>
    <p:extLst>
      <p:ext uri="{BB962C8B-B14F-4D97-AF65-F5344CB8AC3E}">
        <p14:creationId xmlns:p14="http://schemas.microsoft.com/office/powerpoint/2010/main" val="1210984851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181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232610"/>
              </p:ext>
            </p:extLst>
          </p:nvPr>
        </p:nvGraphicFramePr>
        <p:xfrm>
          <a:off x="2209800" y="1414463"/>
          <a:ext cx="5029200" cy="391953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Program: Symbol Table</a:t>
            </a:r>
          </a:p>
        </p:txBody>
      </p:sp>
    </p:spTree>
    <p:extLst>
      <p:ext uri="{BB962C8B-B14F-4D97-AF65-F5344CB8AC3E}">
        <p14:creationId xmlns:p14="http://schemas.microsoft.com/office/powerpoint/2010/main" val="4229338933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181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310223"/>
              </p:ext>
            </p:extLst>
          </p:nvPr>
        </p:nvGraphicFramePr>
        <p:xfrm>
          <a:off x="2209800" y="1414463"/>
          <a:ext cx="5029200" cy="391953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0x0040002C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Program: Symbol Table</a:t>
            </a:r>
          </a:p>
        </p:txBody>
      </p:sp>
    </p:spTree>
    <p:extLst>
      <p:ext uri="{BB962C8B-B14F-4D97-AF65-F5344CB8AC3E}">
        <p14:creationId xmlns:p14="http://schemas.microsoft.com/office/powerpoint/2010/main" val="3014653705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2122553"/>
              </p:ext>
            </p:extLst>
          </p:nvPr>
        </p:nvGraphicFramePr>
        <p:xfrm>
          <a:off x="1079500" y="1219200"/>
          <a:ext cx="730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1" name="VISIO" r:id="rId7" imgW="3996360" imgH="2835000" progId="Visio.Drawing.6">
                  <p:embed/>
                </p:oleObj>
              </mc:Choice>
              <mc:Fallback>
                <p:oleObj name="VISIO" r:id="rId7" imgW="3996360" imgH="2835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19200"/>
                        <a:ext cx="730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67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Program: Executable</a:t>
            </a:r>
          </a:p>
        </p:txBody>
      </p:sp>
    </p:spTree>
    <p:extLst>
      <p:ext uri="{BB962C8B-B14F-4D97-AF65-F5344CB8AC3E}">
        <p14:creationId xmlns:p14="http://schemas.microsoft.com/office/powerpoint/2010/main" val="383682999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7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5731769"/>
              </p:ext>
            </p:extLst>
          </p:nvPr>
        </p:nvGraphicFramePr>
        <p:xfrm>
          <a:off x="2822575" y="1066800"/>
          <a:ext cx="36544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4" name="VISIO" r:id="rId7" imgW="2768040" imgH="4157640" progId="Visio.Drawing.6">
                  <p:embed/>
                </p:oleObj>
              </mc:Choice>
              <mc:Fallback>
                <p:oleObj name="VISIO" r:id="rId7" imgW="2768040" imgH="415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066800"/>
                        <a:ext cx="365442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77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77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Program: In Memory</a:t>
            </a:r>
          </a:p>
        </p:txBody>
      </p:sp>
    </p:spTree>
    <p:extLst>
      <p:ext uri="{BB962C8B-B14F-4D97-AF65-F5344CB8AC3E}">
        <p14:creationId xmlns:p14="http://schemas.microsoft.com/office/powerpoint/2010/main" val="15272797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Operand location: physical location in computer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Times New Roman" pitchFamily="18" charset="0"/>
                <a:cs typeface="Arial" charset="0"/>
              </a:rPr>
              <a:t>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Times New Roman" pitchFamily="18" charset="0"/>
                <a:cs typeface="Arial" charset="0"/>
              </a:rPr>
              <a:t>Constants (also called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immediates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</a:t>
            </a:r>
          </a:p>
        </p:txBody>
      </p:sp>
    </p:spTree>
    <p:extLst>
      <p:ext uri="{BB962C8B-B14F-4D97-AF65-F5344CB8AC3E}">
        <p14:creationId xmlns:p14="http://schemas.microsoft.com/office/powerpoint/2010/main" val="2610186126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5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5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Times New Roman" pitchFamily="18" charset="0"/>
                <a:cs typeface="Arial" charset="0"/>
              </a:rPr>
              <a:t>Pseudoinstructions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Exceptions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Signed and unsigned instructions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Floating-point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Odds &amp; Ends</a:t>
            </a:r>
          </a:p>
        </p:txBody>
      </p:sp>
    </p:spTree>
    <p:extLst>
      <p:ext uri="{BB962C8B-B14F-4D97-AF65-F5344CB8AC3E}">
        <p14:creationId xmlns:p14="http://schemas.microsoft.com/office/powerpoint/2010/main" val="678469316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4090" name="Group 42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7744645"/>
              </p:ext>
            </p:extLst>
          </p:nvPr>
        </p:nvGraphicFramePr>
        <p:xfrm>
          <a:off x="1219200" y="1371600"/>
          <a:ext cx="7162800" cy="3277892"/>
        </p:xfrm>
        <a:graphic>
          <a:graphicData uri="http://schemas.openxmlformats.org/drawingml/2006/table">
            <a:tbl>
              <a:tblPr/>
              <a:tblGrid>
                <a:gridCol w="333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Pseudoinstruction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MIPS Instructions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li $s0, 0x1234AA77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lui $s0, 0x1234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ori $s0, 0xAA77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clear $t0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 $t0, $0, 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move $s1, $s2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 $s2, $s1, 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nop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sll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$0, $0,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54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4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Pseudoinstructions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384284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6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6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Unscheduled function call to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exception handler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Caused by: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Hardware, also called an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interrupt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e.g., keyboard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Software, also called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traps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e.g., undefined instruction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When exception occurs, the processor: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Records the cause of the exception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Jumps to exception handler (at instruction address 0x80000180)</a:t>
            </a:r>
            <a:endParaRPr lang="en-US" sz="2600" i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Returns to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Exceptions</a:t>
            </a:r>
          </a:p>
        </p:txBody>
      </p:sp>
    </p:spTree>
    <p:extLst>
      <p:ext uri="{BB962C8B-B14F-4D97-AF65-F5344CB8AC3E}">
        <p14:creationId xmlns:p14="http://schemas.microsoft.com/office/powerpoint/2010/main" val="4278232546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206" name="Rectangle 3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Not part of register file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Cause</a:t>
            </a:r>
            <a:r>
              <a:rPr lang="en-US" dirty="0"/>
              <a:t>:</a:t>
            </a:r>
            <a:r>
              <a:rPr lang="en-US" sz="2800" dirty="0"/>
              <a:t> Records cause of exception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EPC</a:t>
            </a:r>
            <a:r>
              <a:rPr lang="en-US" dirty="0"/>
              <a:t> (Exception PC): </a:t>
            </a:r>
            <a:r>
              <a:rPr lang="en-US" sz="2800" dirty="0"/>
              <a:t>Records PC where exception occurred</a:t>
            </a:r>
          </a:p>
          <a:p>
            <a:r>
              <a:rPr lang="en-US" dirty="0">
                <a:latin typeface="Courier New" pitchFamily="49" charset="0"/>
              </a:rPr>
              <a:t>EPC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Cause</a:t>
            </a:r>
            <a:r>
              <a:rPr lang="en-US" dirty="0"/>
              <a:t>: part of Coprocessor 0</a:t>
            </a:r>
          </a:p>
          <a:p>
            <a:r>
              <a:rPr lang="en-US" dirty="0"/>
              <a:t>Move from Coprocessor 0</a:t>
            </a:r>
          </a:p>
          <a:p>
            <a:pPr lvl="1"/>
            <a:r>
              <a:rPr lang="en-US" dirty="0">
                <a:latin typeface="Courier New" pitchFamily="49" charset="0"/>
              </a:rPr>
              <a:t>mfc0 $k0, EPC</a:t>
            </a:r>
          </a:p>
          <a:p>
            <a:pPr lvl="1"/>
            <a:r>
              <a:rPr lang="en-US" dirty="0"/>
              <a:t>Moves contents of </a:t>
            </a:r>
            <a:r>
              <a:rPr lang="en-US" dirty="0">
                <a:latin typeface="Courier New" pitchFamily="49" charset="0"/>
              </a:rPr>
              <a:t>EPC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$k0</a:t>
            </a:r>
          </a:p>
          <a:p>
            <a:pPr>
              <a:buFontTx/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1159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91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Exception Registers</a:t>
            </a:r>
          </a:p>
        </p:txBody>
      </p:sp>
    </p:spTree>
    <p:extLst>
      <p:ext uri="{BB962C8B-B14F-4D97-AF65-F5344CB8AC3E}">
        <p14:creationId xmlns:p14="http://schemas.microsoft.com/office/powerpoint/2010/main" val="501083831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0197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8978467"/>
              </p:ext>
            </p:extLst>
          </p:nvPr>
        </p:nvGraphicFramePr>
        <p:xfrm>
          <a:off x="1219200" y="1600200"/>
          <a:ext cx="7086600" cy="3962400"/>
        </p:xfrm>
        <a:graphic>
          <a:graphicData uri="http://schemas.openxmlformats.org/drawingml/2006/table">
            <a:tbl>
              <a:tblPr/>
              <a:tblGrid>
                <a:gridCol w="441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Exception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Hardware Interrupt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System Call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Breakpoint / Divide by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Undefined Instruction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Arithmetic Overflow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01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01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Exception Causes</a:t>
            </a:r>
          </a:p>
        </p:txBody>
      </p:sp>
    </p:spTree>
    <p:extLst>
      <p:ext uri="{BB962C8B-B14F-4D97-AF65-F5344CB8AC3E}">
        <p14:creationId xmlns:p14="http://schemas.microsoft.com/office/powerpoint/2010/main" val="762884810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1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12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Processor saves cause and exception PC in </a:t>
            </a:r>
            <a:r>
              <a:rPr lang="en-US" sz="2800" dirty="0">
                <a:latin typeface="Courier New" pitchFamily="49" charset="0"/>
                <a:cs typeface="Arial" charset="0"/>
              </a:rPr>
              <a:t>Cause</a:t>
            </a:r>
            <a:r>
              <a:rPr lang="en-US" sz="28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800" dirty="0">
                <a:latin typeface="Courier New" pitchFamily="49" charset="0"/>
                <a:cs typeface="Arial" charset="0"/>
              </a:rPr>
              <a:t>EPC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Processor jumps to exception handler (0x80000180)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Exception handler: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Saves registers on stack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Reads </a:t>
            </a:r>
            <a:r>
              <a:rPr lang="en-US" sz="2200" dirty="0">
                <a:latin typeface="Courier New" pitchFamily="49" charset="0"/>
                <a:cs typeface="Arial" charset="0"/>
              </a:rPr>
              <a:t>Cause</a:t>
            </a:r>
            <a:r>
              <a:rPr lang="en-US" sz="2200" dirty="0">
                <a:latin typeface="Times New Roman" pitchFamily="18" charset="0"/>
                <a:cs typeface="Arial" charset="0"/>
              </a:rPr>
              <a:t> register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200" dirty="0">
                <a:latin typeface="Courier New" pitchFamily="49" charset="0"/>
                <a:cs typeface="Arial" charset="0"/>
              </a:rPr>
              <a:t>		mfc0 $k0, Cause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Handles exception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Restores registers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Returns to program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200" dirty="0">
                <a:latin typeface="Courier New" pitchFamily="49" charset="0"/>
                <a:cs typeface="Arial" charset="0"/>
              </a:rPr>
              <a:t>mfc0 $k0, EPC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2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2200" dirty="0">
                <a:latin typeface="Courier New" pitchFamily="49" charset="0"/>
                <a:cs typeface="Arial" charset="0"/>
              </a:rPr>
              <a:t> $k0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Exception Flow</a:t>
            </a:r>
          </a:p>
        </p:txBody>
      </p:sp>
    </p:spTree>
    <p:extLst>
      <p:ext uri="{BB962C8B-B14F-4D97-AF65-F5344CB8AC3E}">
        <p14:creationId xmlns:p14="http://schemas.microsoft.com/office/powerpoint/2010/main" val="109143582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71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Addition and subtraction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Multiplication and division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Set 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Signed &amp; Unsigned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1780486625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6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63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 </a:t>
            </a:r>
            <a:r>
              <a:rPr lang="en-US" sz="3200" dirty="0">
                <a:latin typeface="Courier New" pitchFamily="49" charset="0"/>
                <a:cs typeface="Arial" charset="0"/>
              </a:rPr>
              <a:t>add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>
                <a:latin typeface="Courier New" pitchFamily="49" charset="0"/>
                <a:cs typeface="Arial" charset="0"/>
              </a:rPr>
              <a:t>sub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Same operation as unsigned versions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But processor takes exception on overflow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addiu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subu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Doesn’t take exception on overflow</a:t>
            </a:r>
          </a:p>
          <a:p>
            <a:pPr lvl="1" algn="just">
              <a:spcBef>
                <a:spcPct val="20000"/>
              </a:spcBef>
            </a:pPr>
            <a:endParaRPr lang="en-US" sz="26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endParaRPr lang="en-US" sz="26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Note: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addiu</a:t>
            </a:r>
            <a:r>
              <a:rPr lang="en-US" sz="2600" dirty="0">
                <a:latin typeface="Times New Roman" pitchFamily="18" charset="0"/>
                <a:cs typeface="Arial" charset="0"/>
              </a:rPr>
              <a:t> sign-extends the immediate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Addition &amp; Subtraction</a:t>
            </a:r>
          </a:p>
        </p:txBody>
      </p:sp>
    </p:spTree>
    <p:extLst>
      <p:ext uri="{BB962C8B-B14F-4D97-AF65-F5344CB8AC3E}">
        <p14:creationId xmlns:p14="http://schemas.microsoft.com/office/powerpoint/2010/main" val="1588307743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83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83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mult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>
                <a:latin typeface="Courier New" pitchFamily="49" charset="0"/>
                <a:cs typeface="Arial" charset="0"/>
              </a:rPr>
              <a:t>div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multu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divu</a:t>
            </a:r>
            <a:endParaRPr lang="en-US" sz="32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Multiplication &amp; Division</a:t>
            </a:r>
          </a:p>
        </p:txBody>
      </p:sp>
    </p:spTree>
    <p:extLst>
      <p:ext uri="{BB962C8B-B14F-4D97-AF65-F5344CB8AC3E}">
        <p14:creationId xmlns:p14="http://schemas.microsoft.com/office/powerpoint/2010/main" val="1914600029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94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94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slti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sltiu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Note: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sltiu</a:t>
            </a:r>
            <a:r>
              <a:rPr lang="en-US" sz="2600" dirty="0">
                <a:latin typeface="Times New Roman" pitchFamily="18" charset="0"/>
                <a:cs typeface="Arial" charset="0"/>
              </a:rPr>
              <a:t> sign-extends the immediate before comparing it to the register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 Less Than</a:t>
            </a:r>
          </a:p>
        </p:txBody>
      </p:sp>
    </p:spTree>
    <p:extLst>
      <p:ext uri="{BB962C8B-B14F-4D97-AF65-F5344CB8AC3E}">
        <p14:creationId xmlns:p14="http://schemas.microsoft.com/office/powerpoint/2010/main" val="394626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MIPS has 32 32-bit 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Registers are faster than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MIPS called “32-bit architecture” because it operates on 32-bit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2167618320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36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Sign-extends to create 32-bit value to load into register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Load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halfword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lh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Load byte: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lb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Zero-extends to create 32-bit value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Load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halfword</a:t>
            </a:r>
            <a:r>
              <a:rPr lang="en-US" sz="2600" dirty="0">
                <a:latin typeface="Times New Roman" pitchFamily="18" charset="0"/>
                <a:cs typeface="Arial" charset="0"/>
              </a:rPr>
              <a:t> unsigned: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lhu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Load byte: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lbu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Loads</a:t>
            </a:r>
          </a:p>
        </p:txBody>
      </p:sp>
    </p:spTree>
    <p:extLst>
      <p:ext uri="{BB962C8B-B14F-4D97-AF65-F5344CB8AC3E}">
        <p14:creationId xmlns:p14="http://schemas.microsoft.com/office/powerpoint/2010/main" val="2446835426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814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Floating-point coprocessor (Coprocessor 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 32-bit floating-point registers (</a:t>
            </a:r>
            <a:r>
              <a:rPr lang="en-US" sz="3200" dirty="0">
                <a:latin typeface="Courier New" pitchFamily="49" charset="0"/>
                <a:cs typeface="Arial" charset="0"/>
              </a:rPr>
              <a:t>$f0</a:t>
            </a:r>
            <a:r>
              <a:rPr lang="en-US" sz="3200" dirty="0">
                <a:latin typeface="Times New Roman" pitchFamily="18" charset="0"/>
                <a:cs typeface="Arial" charset="0"/>
              </a:rPr>
              <a:t>-</a:t>
            </a:r>
            <a:r>
              <a:rPr lang="en-US" sz="3200" dirty="0">
                <a:latin typeface="Courier New" pitchFamily="49" charset="0"/>
                <a:cs typeface="Arial" charset="0"/>
              </a:rPr>
              <a:t>$f31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Double-precision values held in two floating point registers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e.g., </a:t>
            </a:r>
            <a:r>
              <a:rPr lang="en-US" sz="2600" dirty="0">
                <a:latin typeface="Courier New" pitchFamily="49" charset="0"/>
                <a:cs typeface="Arial" charset="0"/>
              </a:rPr>
              <a:t>$f0</a:t>
            </a:r>
            <a:r>
              <a:rPr lang="en-US" sz="26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600" dirty="0">
                <a:latin typeface="Courier New" pitchFamily="49" charset="0"/>
                <a:cs typeface="Arial" charset="0"/>
              </a:rPr>
              <a:t>$f1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$f2</a:t>
            </a:r>
            <a:r>
              <a:rPr lang="en-US" sz="26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600" dirty="0">
                <a:latin typeface="Courier New" pitchFamily="49" charset="0"/>
                <a:cs typeface="Arial" charset="0"/>
              </a:rPr>
              <a:t>$f3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etc.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Double-precision floating point registers: </a:t>
            </a:r>
            <a:r>
              <a:rPr lang="en-US" sz="2600" dirty="0">
                <a:latin typeface="Courier New" pitchFamily="49" charset="0"/>
                <a:cs typeface="Arial" charset="0"/>
              </a:rPr>
              <a:t>$f0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$f2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$f4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etc.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Instructions</a:t>
            </a:r>
          </a:p>
        </p:txBody>
      </p:sp>
    </p:spTree>
    <p:extLst>
      <p:ext uri="{BB962C8B-B14F-4D97-AF65-F5344CB8AC3E}">
        <p14:creationId xmlns:p14="http://schemas.microsoft.com/office/powerpoint/2010/main" val="85356527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503" name="Group 7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8812453"/>
              </p:ext>
            </p:extLst>
          </p:nvPr>
        </p:nvGraphicFramePr>
        <p:xfrm>
          <a:off x="1143000" y="1905000"/>
          <a:ext cx="7315200" cy="3124200"/>
        </p:xfrm>
        <a:graphic>
          <a:graphicData uri="http://schemas.openxmlformats.org/drawingml/2006/table">
            <a:tbl>
              <a:tblPr/>
              <a:tblGrid>
                <a:gridCol w="207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Register Number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Usage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$fv0 - $fv1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0, 2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return values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$ft0 - $ft3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4, 6, 8, 10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temporary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$fa0 - $fa1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12, 14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arguments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$ft4 - $ft8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16, 18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temporary variables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$fs0 - $fs5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20, 22, 24, 26, 28, 30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saved variables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04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Instructions</a:t>
            </a:r>
          </a:p>
        </p:txBody>
      </p:sp>
    </p:spTree>
    <p:extLst>
      <p:ext uri="{BB962C8B-B14F-4D97-AF65-F5344CB8AC3E}">
        <p14:creationId xmlns:p14="http://schemas.microsoft.com/office/powerpoint/2010/main" val="1775918030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146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726232"/>
              </p:ext>
            </p:extLst>
          </p:nvPr>
        </p:nvGraphicFramePr>
        <p:xfrm>
          <a:off x="2152650" y="4733925"/>
          <a:ext cx="62293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7" name="VISIO" r:id="rId7" imgW="2095560" imgH="534960" progId="Visio.Drawing.6">
                  <p:embed/>
                </p:oleObj>
              </mc:Choice>
              <mc:Fallback>
                <p:oleObj name="VISIO" r:id="rId7" imgW="2095560" imgH="534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733925"/>
                        <a:ext cx="62293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1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latin typeface="Courier New" pitchFamily="49" charset="0"/>
                <a:cs typeface="Arial" charset="0"/>
              </a:rPr>
              <a:t>Opcode</a:t>
            </a:r>
            <a:r>
              <a:rPr lang="en-US" sz="2800" dirty="0">
                <a:latin typeface="Times New Roman" pitchFamily="18" charset="0"/>
                <a:cs typeface="Arial" charset="0"/>
              </a:rPr>
              <a:t> = 17 (010001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8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Single-precision: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cop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16 (010000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add.s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sub.s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div.s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neg.s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abs.s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etc.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Double-precision: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cop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17 (010001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add.d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sub.d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div.d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neg.d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abs.d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etc.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3 register operands: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ft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source operands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fd</a:t>
            </a:r>
            <a:r>
              <a:rPr lang="en-US" sz="2000" dirty="0">
                <a:latin typeface="Times New Roman" pitchFamily="18" charset="0"/>
                <a:cs typeface="Arial" charset="0"/>
              </a:rPr>
              <a:t>: destination operands</a:t>
            </a:r>
          </a:p>
          <a:p>
            <a:pPr marL="342900" indent="-342900" algn="just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F-Type Instruction Format</a:t>
            </a:r>
          </a:p>
        </p:txBody>
      </p:sp>
    </p:spTree>
    <p:extLst>
      <p:ext uri="{BB962C8B-B14F-4D97-AF65-F5344CB8AC3E}">
        <p14:creationId xmlns:p14="http://schemas.microsoft.com/office/powerpoint/2010/main" val="1882160456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24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Set/clear condition flag: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fpcond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Equality: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c.seq.s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c.seq.d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Less than: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c.lt.s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c.lt.d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Less than or equal: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c.le.s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c.le.d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Conditional branch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bclf</a:t>
            </a:r>
            <a:r>
              <a:rPr lang="en-US" sz="2600" dirty="0">
                <a:latin typeface="Courier New" pitchFamily="49" charset="0"/>
                <a:cs typeface="Arial" charset="0"/>
              </a:rPr>
              <a:t>:</a:t>
            </a:r>
            <a:r>
              <a:rPr lang="en-US" sz="2600" dirty="0">
                <a:latin typeface="Times New Roman" pitchFamily="18" charset="0"/>
                <a:cs typeface="Arial" charset="0"/>
              </a:rPr>
              <a:t> branches if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fpcond</a:t>
            </a:r>
            <a:r>
              <a:rPr lang="en-US" sz="2600" dirty="0">
                <a:latin typeface="Times New Roman" pitchFamily="18" charset="0"/>
                <a:cs typeface="Arial" charset="0"/>
              </a:rPr>
              <a:t> is FALSE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bclt</a:t>
            </a:r>
            <a:r>
              <a:rPr lang="en-US" sz="2600" dirty="0">
                <a:latin typeface="Courier New" pitchFamily="49" charset="0"/>
                <a:cs typeface="Arial" charset="0"/>
              </a:rPr>
              <a:t>:</a:t>
            </a:r>
            <a:r>
              <a:rPr lang="en-US" sz="2600" dirty="0">
                <a:latin typeface="Times New Roman" pitchFamily="18" charset="0"/>
                <a:cs typeface="Arial" charset="0"/>
              </a:rPr>
              <a:t> branches if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fpcond</a:t>
            </a:r>
            <a:r>
              <a:rPr lang="en-US" sz="2600" dirty="0">
                <a:latin typeface="Times New Roman" pitchFamily="18" charset="0"/>
                <a:cs typeface="Arial" charset="0"/>
              </a:rPr>
              <a:t> is TRUE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Loads and stores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lwc1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lwc1 $ft1, 42($s1)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swc1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swc1 $fs2, 17($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2600" dirty="0">
                <a:latin typeface="Courier New" pitchFamily="49" charset="0"/>
                <a:cs typeface="Arial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Branches</a:t>
            </a:r>
          </a:p>
        </p:txBody>
      </p:sp>
    </p:spTree>
    <p:extLst>
      <p:ext uri="{BB962C8B-B14F-4D97-AF65-F5344CB8AC3E}">
        <p14:creationId xmlns:p14="http://schemas.microsoft.com/office/powerpoint/2010/main" val="1186615084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Microarchitecture</a:t>
            </a:r>
            <a:r>
              <a:rPr lang="en-US" sz="3200" dirty="0">
                <a:latin typeface="Times New Roman" pitchFamily="18" charset="0"/>
                <a:cs typeface="Arial" charset="0"/>
              </a:rPr>
              <a:t> – building MIPS processor in hardware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                 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Bring colored pencils</a:t>
            </a: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20601756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Smaller is Faster</a:t>
            </a:r>
          </a:p>
          <a:p>
            <a:r>
              <a:rPr lang="en-US" dirty="0"/>
              <a:t>MIPS includes only a small number of registers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29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3</a:t>
            </a:r>
          </a:p>
        </p:txBody>
      </p:sp>
    </p:spTree>
    <p:extLst>
      <p:ext uri="{BB962C8B-B14F-4D97-AF65-F5344CB8AC3E}">
        <p14:creationId xmlns:p14="http://schemas.microsoft.com/office/powerpoint/2010/main" val="18031342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22" name="Group 7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0494307"/>
              </p:ext>
            </p:extLst>
          </p:nvPr>
        </p:nvGraphicFramePr>
        <p:xfrm>
          <a:off x="1371600" y="1066800"/>
          <a:ext cx="6705600" cy="515112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Register Number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Usage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constant value 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assembler temporary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$v0-$v1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return values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$a0-$a3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arguments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$t0-$t7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temporaries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$s0-$s7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16-23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saved variables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$t8-$t9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temporaries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$k0-$k1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OS temporaries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gp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global pointer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sp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stack pointer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frame pointer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ra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return address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301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MIPS Register Set</a:t>
            </a:r>
          </a:p>
        </p:txBody>
      </p:sp>
    </p:spTree>
    <p:extLst>
      <p:ext uri="{BB962C8B-B14F-4D97-AF65-F5344CB8AC3E}">
        <p14:creationId xmlns:p14="http://schemas.microsoft.com/office/powerpoint/2010/main" val="31303405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Registers: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$</a:t>
            </a:r>
            <a:r>
              <a:rPr lang="en-US" sz="2600" dirty="0">
                <a:latin typeface="Times New Roman" pitchFamily="18" charset="0"/>
                <a:cs typeface="Arial" charset="0"/>
              </a:rPr>
              <a:t> before name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Example: </a:t>
            </a:r>
            <a:r>
              <a:rPr lang="en-US" sz="2600" dirty="0">
                <a:latin typeface="Courier New" pitchFamily="49" charset="0"/>
                <a:cs typeface="Arial" charset="0"/>
              </a:rPr>
              <a:t>$0</a:t>
            </a:r>
            <a:r>
              <a:rPr lang="en-US" sz="2600" dirty="0">
                <a:latin typeface="Times New Roman" pitchFamily="18" charset="0"/>
                <a:cs typeface="Arial" charset="0"/>
              </a:rPr>
              <a:t>, “register zero”, “dollar zero”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Registers used for specific purposes: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Courier New" pitchFamily="49" charset="0"/>
                <a:cs typeface="Arial" charset="0"/>
              </a:rPr>
              <a:t>$0</a:t>
            </a:r>
            <a:r>
              <a:rPr lang="en-US" sz="2600" dirty="0">
                <a:latin typeface="Times New Roman" pitchFamily="18" charset="0"/>
                <a:cs typeface="Arial" charset="0"/>
              </a:rPr>
              <a:t> always holds the constant value 0.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saved registers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10 BT" pitchFamily="49" charset="0"/>
                <a:cs typeface="Arial" charset="0"/>
              </a:rPr>
              <a:t>$s0-$s7</a:t>
            </a:r>
            <a:r>
              <a:rPr lang="en-US" sz="2600" dirty="0">
                <a:latin typeface="Times New Roman" pitchFamily="18" charset="0"/>
                <a:cs typeface="Arial" charset="0"/>
              </a:rPr>
              <a:t>, used to hold variables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temporary registers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$t0</a:t>
            </a:r>
            <a:r>
              <a:rPr lang="en-US" sz="2600" dirty="0">
                <a:latin typeface="Times New Roman" pitchFamily="18" charset="0"/>
                <a:cs typeface="Arial" charset="0"/>
              </a:rPr>
              <a:t> - </a:t>
            </a:r>
            <a:r>
              <a:rPr lang="en-US" sz="2600" dirty="0">
                <a:latin typeface="Courier New" pitchFamily="49" charset="0"/>
                <a:cs typeface="Arial" charset="0"/>
              </a:rPr>
              <a:t>$t9,</a:t>
            </a:r>
            <a:r>
              <a:rPr lang="en-US" sz="2600" dirty="0">
                <a:latin typeface="Times New Roman" pitchFamily="18" charset="0"/>
                <a:cs typeface="Arial" charset="0"/>
              </a:rPr>
              <a:t> used to hold intermediate values during a larger computation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Discuss others later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18859826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Revisit add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18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</a:t>
            </a:r>
          </a:p>
        </p:txBody>
      </p:sp>
      <p:sp>
        <p:nvSpPr>
          <p:cNvPr id="11018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a, $s1 = b, $s2 =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$s0, $s1, $s2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Instructions with Registers</a:t>
            </a:r>
          </a:p>
        </p:txBody>
      </p:sp>
    </p:spTree>
    <p:extLst>
      <p:ext uri="{BB962C8B-B14F-4D97-AF65-F5344CB8AC3E}">
        <p14:creationId xmlns:p14="http://schemas.microsoft.com/office/powerpoint/2010/main" val="37421225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Too much data to fit in only 32 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Store more data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is large, but slow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Commonly used variables kept in registers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Memory</a:t>
            </a:r>
          </a:p>
        </p:txBody>
      </p:sp>
    </p:spTree>
    <p:extLst>
      <p:ext uri="{BB962C8B-B14F-4D97-AF65-F5344CB8AC3E}">
        <p14:creationId xmlns:p14="http://schemas.microsoft.com/office/powerpoint/2010/main" val="41084042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388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63101"/>
              </p:ext>
            </p:extLst>
          </p:nvPr>
        </p:nvGraphicFramePr>
        <p:xfrm>
          <a:off x="1761593" y="2362200"/>
          <a:ext cx="578220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2" name="VISIO" r:id="rId8" imgW="2164680" imgH="1145880" progId="Visio.Drawing.6">
                  <p:embed/>
                </p:oleObj>
              </mc:Choice>
              <mc:Fallback>
                <p:oleObj name="VISIO" r:id="rId8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593" y="2362200"/>
                        <a:ext cx="5782207" cy="306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8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Each 32-bit data word has a unique address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Word-Addressable 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58790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MIPS uses byte-addressable memory, which we’ll talk about next.</a:t>
            </a:r>
          </a:p>
        </p:txBody>
      </p:sp>
    </p:spTree>
    <p:extLst>
      <p:ext uri="{BB962C8B-B14F-4D97-AF65-F5344CB8AC3E}">
        <p14:creationId xmlns:p14="http://schemas.microsoft.com/office/powerpoint/2010/main" val="36338334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6 :: Topics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Assembly Language</a:t>
            </a:r>
          </a:p>
          <a:p>
            <a:r>
              <a:rPr lang="en-US" b="1" dirty="0"/>
              <a:t>Machine Language</a:t>
            </a:r>
          </a:p>
          <a:p>
            <a:r>
              <a:rPr lang="en-US" b="1" dirty="0"/>
              <a:t>Programming</a:t>
            </a:r>
          </a:p>
          <a:p>
            <a:r>
              <a:rPr lang="en-US" b="1" dirty="0"/>
              <a:t>Addressing Modes</a:t>
            </a:r>
          </a:p>
          <a:p>
            <a:r>
              <a:rPr lang="en-US" b="1" dirty="0"/>
              <a:t>Lights, Camera, Action: Compiling, Assembling, &amp; Loading</a:t>
            </a:r>
          </a:p>
          <a:p>
            <a:r>
              <a:rPr lang="en-US" b="1" dirty="0"/>
              <a:t>Odds and Ends</a:t>
            </a:r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read called 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load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Mnemonic: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load word </a:t>
            </a:r>
            <a:r>
              <a:rPr lang="en-US" sz="3200" dirty="0">
                <a:latin typeface="Times New Roman" pitchFamily="18" charset="0"/>
                <a:cs typeface="Arial" charset="0"/>
              </a:rPr>
              <a:t>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Format: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$s0, 5($t1)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Address calculation: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base address</a:t>
            </a:r>
            <a:r>
              <a:rPr lang="en-US" sz="2600" dirty="0">
                <a:latin typeface="Times New Roman" pitchFamily="18" charset="0"/>
                <a:cs typeface="Arial" charset="0"/>
              </a:rPr>
              <a:t> (</a:t>
            </a:r>
            <a:r>
              <a:rPr lang="en-US" sz="2600" dirty="0">
                <a:latin typeface="Courier New" pitchFamily="49" charset="0"/>
                <a:cs typeface="Arial" charset="0"/>
              </a:rPr>
              <a:t>$t1</a:t>
            </a:r>
            <a:r>
              <a:rPr lang="en-US" sz="2600" dirty="0">
                <a:latin typeface="Times New Roman" pitchFamily="18" charset="0"/>
                <a:cs typeface="Arial" charset="0"/>
              </a:rPr>
              <a:t>) to the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offset </a:t>
            </a:r>
            <a:r>
              <a:rPr lang="en-US" sz="2600" dirty="0">
                <a:latin typeface="Times New Roman" pitchFamily="18" charset="0"/>
                <a:cs typeface="Arial" charset="0"/>
              </a:rPr>
              <a:t>(5)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address =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($t1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+ 5)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Result: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$s0 </a:t>
            </a:r>
            <a:r>
              <a:rPr lang="en-US" sz="2600" dirty="0">
                <a:latin typeface="Times New Roman" pitchFamily="18" charset="0"/>
                <a:cs typeface="Arial" charset="0"/>
              </a:rPr>
              <a:t>holds the value at address (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$t1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+ 5)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500" b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     Any register </a:t>
            </a:r>
            <a:r>
              <a:rPr lang="en-US" sz="2600" dirty="0">
                <a:latin typeface="Times New Roman" pitchFamily="18" charset="0"/>
                <a:cs typeface="Arial" charset="0"/>
              </a:rPr>
              <a:t>may be used as base address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Reading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1450504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2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143964"/>
              </p:ext>
            </p:extLst>
          </p:nvPr>
        </p:nvGraphicFramePr>
        <p:xfrm>
          <a:off x="2286000" y="4303648"/>
          <a:ext cx="4114800" cy="21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VISIO" r:id="rId9" imgW="2164680" imgH="1145880" progId="Visio.Drawing.6">
                  <p:embed/>
                </p:oleObj>
              </mc:Choice>
              <mc:Fallback>
                <p:oleObj name="VISIO" r:id="rId9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03648"/>
                        <a:ext cx="4114800" cy="217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3200" dirty="0">
                <a:latin typeface="Times New Roman" pitchFamily="18" charset="0"/>
                <a:cs typeface="Arial" charset="0"/>
              </a:rPr>
              <a:t> read a word of data at memory address 1 into </a:t>
            </a:r>
            <a:r>
              <a:rPr lang="en-US" sz="3200" dirty="0">
                <a:latin typeface="Courier New" pitchFamily="49" charset="0"/>
                <a:cs typeface="Arial" charset="0"/>
              </a:rPr>
              <a:t>$s3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address = (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$0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+ 1) = 1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Courier New" pitchFamily="49" charset="0"/>
                <a:cs typeface="Arial" charset="0"/>
              </a:rPr>
              <a:t>$s3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0xF2F1AC07 after load</a:t>
            </a:r>
          </a:p>
        </p:txBody>
      </p:sp>
      <p:sp>
        <p:nvSpPr>
          <p:cNvPr id="110592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34290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Assembly code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800" dirty="0">
                <a:latin typeface="Courier New" pitchFamily="49" charset="0"/>
                <a:cs typeface="Arial" charset="0"/>
              </a:rPr>
              <a:t> $s3, 1($0)  # read memory word 1 into $s3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Reading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418003434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write are called 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store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Mnemonic: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store word</a:t>
            </a:r>
            <a:r>
              <a:rPr lang="en-US" sz="3200" dirty="0">
                <a:latin typeface="Times New Roman" pitchFamily="18" charset="0"/>
                <a:cs typeface="Arial" charset="0"/>
              </a:rPr>
              <a:t> 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Writing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2423892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797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1831792"/>
              </p:ext>
            </p:extLst>
          </p:nvPr>
        </p:nvGraphicFramePr>
        <p:xfrm>
          <a:off x="2133600" y="4572000"/>
          <a:ext cx="37338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1" name="VISIO" r:id="rId9" imgW="2164680" imgH="1145880" progId="Visio.Drawing.6">
                  <p:embed/>
                </p:oleObj>
              </mc:Choice>
              <mc:Fallback>
                <p:oleObj name="VISIO" r:id="rId9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0"/>
                        <a:ext cx="3733800" cy="197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79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Example: </a:t>
            </a:r>
            <a:r>
              <a:rPr lang="en-US" sz="3200" dirty="0">
                <a:latin typeface="Times New Roman" pitchFamily="18" charset="0"/>
                <a:cs typeface="Arial" charset="0"/>
              </a:rPr>
              <a:t>Write (store) the value in </a:t>
            </a:r>
            <a:r>
              <a:rPr lang="en-US" sz="3200" dirty="0">
                <a:latin typeface="Courier New" pitchFamily="49" charset="0"/>
                <a:cs typeface="Arial" charset="0"/>
              </a:rPr>
              <a:t>$t4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into memory address 7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 the base address (</a:t>
            </a:r>
            <a:r>
              <a:rPr lang="en-US" sz="2600" dirty="0">
                <a:latin typeface="Courier New" pitchFamily="49" charset="0"/>
                <a:cs typeface="Arial" charset="0"/>
              </a:rPr>
              <a:t>$0</a:t>
            </a:r>
            <a:r>
              <a:rPr lang="en-US" sz="2600" dirty="0">
                <a:latin typeface="Times New Roman" pitchFamily="18" charset="0"/>
                <a:cs typeface="Arial" charset="0"/>
              </a:rPr>
              <a:t>) to the offset (0x7)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address: ($0 + 0x7) = 7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latin typeface="Times New Roman" pitchFamily="18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Offset can be written in decimal (default) or hexadecimal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797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37338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Assembly code</a:t>
            </a:r>
            <a:endParaRPr lang="en-US" sz="1800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800" dirty="0">
                <a:latin typeface="Courier New" pitchFamily="49" charset="0"/>
                <a:cs typeface="Arial" charset="0"/>
              </a:rPr>
              <a:t> $t4, 0x7($0)  # write the value in $t4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# to memory word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Writing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22750136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899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6540661"/>
              </p:ext>
            </p:extLst>
          </p:nvPr>
        </p:nvGraphicFramePr>
        <p:xfrm>
          <a:off x="2133600" y="3200400"/>
          <a:ext cx="4955254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4" name="VISIO" r:id="rId8" imgW="2178720" imgH="1373760" progId="Visio.Drawing.6">
                  <p:embed/>
                </p:oleObj>
              </mc:Choice>
              <mc:Fallback>
                <p:oleObj name="VISIO" r:id="rId8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4955254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data byte has unique address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Load/store words or single bytes: load byte (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Times New Roman" pitchFamily="18" charset="0"/>
                <a:cs typeface="Arial" charset="0"/>
              </a:rPr>
              <a:t>) and store byte (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sb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32-bit word = 4 bytes, so word address increments by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4197992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The address of a memory word must now be multiplied by 4.  For example,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address of memory word 2 is 2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600" dirty="0">
                <a:latin typeface="Times New Roman" pitchFamily="18" charset="0"/>
                <a:cs typeface="Arial" charset="0"/>
              </a:rPr>
              <a:t>4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address of memory word 10 is 10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4 = 40  (0x28)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is byte-addressed, not word-addressed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Reading 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229991046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02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3324073"/>
              </p:ext>
            </p:extLst>
          </p:nvPr>
        </p:nvGraphicFramePr>
        <p:xfrm>
          <a:off x="2590800" y="4114800"/>
          <a:ext cx="38322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VISIO" r:id="rId9" imgW="2178720" imgH="1373760" progId="Visio.Drawing.6">
                  <p:embed/>
                </p:oleObj>
              </mc:Choice>
              <mc:Fallback>
                <p:oleObj name="VISIO" r:id="rId9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383222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0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Example: </a:t>
            </a:r>
            <a:r>
              <a:rPr lang="en-US" sz="3200" dirty="0">
                <a:latin typeface="Times New Roman" pitchFamily="18" charset="0"/>
                <a:cs typeface="Arial" charset="0"/>
              </a:rPr>
              <a:t>Load a word of data at memory address 4 into </a:t>
            </a:r>
            <a:r>
              <a:rPr lang="en-US" sz="3200" dirty="0">
                <a:latin typeface="Courier New" pitchFamily="49" charset="0"/>
                <a:cs typeface="Arial" charset="0"/>
              </a:rPr>
              <a:t>$s3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$s3</a:t>
            </a:r>
            <a:r>
              <a:rPr lang="en-US" sz="3200" dirty="0">
                <a:latin typeface="Times New Roman" pitchFamily="18" charset="0"/>
                <a:cs typeface="Arial" charset="0"/>
              </a:rPr>
              <a:t> holds the value 0xF2F1AC07 after load</a:t>
            </a:r>
          </a:p>
        </p:txBody>
      </p:sp>
      <p:sp>
        <p:nvSpPr>
          <p:cNvPr id="111002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32766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800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800" dirty="0">
                <a:latin typeface="Courier New" pitchFamily="49" charset="0"/>
                <a:cs typeface="Arial" charset="0"/>
              </a:rPr>
              <a:t> $s3, 4($0)  # read word at address 4 into $s3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Reading 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35774827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20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430973"/>
              </p:ext>
            </p:extLst>
          </p:nvPr>
        </p:nvGraphicFramePr>
        <p:xfrm>
          <a:off x="2644775" y="3886200"/>
          <a:ext cx="38322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VISIO" r:id="rId9" imgW="2178720" imgH="1373760" progId="Visio.Drawing.6">
                  <p:embed/>
                </p:oleObj>
              </mc:Choice>
              <mc:Fallback>
                <p:oleObj name="VISIO" r:id="rId9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886200"/>
                        <a:ext cx="383222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20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3200" dirty="0">
                <a:latin typeface="Times New Roman" pitchFamily="18" charset="0"/>
                <a:cs typeface="Arial" charset="0"/>
              </a:rPr>
              <a:t> stores the value held in </a:t>
            </a:r>
            <a:r>
              <a:rPr lang="en-US" sz="3200" dirty="0">
                <a:latin typeface="Courier New" pitchFamily="49" charset="0"/>
                <a:cs typeface="Arial" charset="0"/>
              </a:rPr>
              <a:t>$t7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into memory address 0x2C (44)</a:t>
            </a:r>
          </a:p>
        </p:txBody>
      </p:sp>
      <p:sp>
        <p:nvSpPr>
          <p:cNvPr id="11120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9718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800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800" dirty="0">
                <a:latin typeface="Courier New" pitchFamily="49" charset="0"/>
                <a:cs typeface="Arial" charset="0"/>
              </a:rPr>
              <a:t> $t7, 44($0)  # write $t7 into address 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Writing 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9734331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11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8349517"/>
              </p:ext>
            </p:extLst>
          </p:nvPr>
        </p:nvGraphicFramePr>
        <p:xfrm>
          <a:off x="2065337" y="3509963"/>
          <a:ext cx="4487863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6" name="VISIO" r:id="rId7" imgW="1628640" imgH="1104840" progId="Visio.Drawing.6">
                  <p:embed/>
                </p:oleObj>
              </mc:Choice>
              <mc:Fallback>
                <p:oleObj name="VISIO" r:id="rId7" imgW="1628640" imgH="110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7" y="3509963"/>
                        <a:ext cx="4487863" cy="304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41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How to number bytes within a word?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Little-endian:</a:t>
            </a:r>
            <a:r>
              <a:rPr lang="en-US" sz="2400" dirty="0">
                <a:latin typeface="Times New Roman" pitchFamily="18" charset="0"/>
                <a:cs typeface="Arial" charset="0"/>
              </a:rPr>
              <a:t> byte numbers start at the little (least significant)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Big-endian:</a:t>
            </a:r>
            <a:r>
              <a:rPr lang="en-US" sz="2400" dirty="0">
                <a:latin typeface="Times New Roman" pitchFamily="18" charset="0"/>
                <a:cs typeface="Arial" charset="0"/>
              </a:rPr>
              <a:t> byte numbers start at the big (most significant)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Word address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the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same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 big- or little-endian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Memory</a:t>
            </a:r>
          </a:p>
        </p:txBody>
      </p:sp>
    </p:spTree>
    <p:extLst>
      <p:ext uri="{BB962C8B-B14F-4D97-AF65-F5344CB8AC3E}">
        <p14:creationId xmlns:p14="http://schemas.microsoft.com/office/powerpoint/2010/main" val="3016145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514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2843731"/>
              </p:ext>
            </p:extLst>
          </p:nvPr>
        </p:nvGraphicFramePr>
        <p:xfrm>
          <a:off x="2133600" y="3429000"/>
          <a:ext cx="44878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VISIO" r:id="rId6" imgW="1628640" imgH="1104840" progId="Visio.Drawing.6">
                  <p:embed/>
                </p:oleObj>
              </mc:Choice>
              <mc:Fallback>
                <p:oleObj name="VISIO" r:id="rId6" imgW="1628640" imgH="110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4487863" cy="304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5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Jonathan Swift’s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Gulliver’s Travels</a:t>
            </a:r>
            <a:r>
              <a:rPr lang="en-US" sz="2400" dirty="0">
                <a:latin typeface="Times New Roman" pitchFamily="18" charset="0"/>
                <a:cs typeface="Arial" charset="0"/>
              </a:rPr>
              <a:t>: the Little-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Endians</a:t>
            </a:r>
            <a:r>
              <a:rPr lang="en-US" sz="2400" dirty="0">
                <a:latin typeface="Times New Roman" pitchFamily="18" charset="0"/>
                <a:cs typeface="Arial" charset="0"/>
              </a:rPr>
              <a:t> broke their eggs on the little end of the egg and the Big-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Endians</a:t>
            </a:r>
            <a:r>
              <a:rPr lang="en-US" sz="2400" dirty="0">
                <a:latin typeface="Times New Roman" pitchFamily="18" charset="0"/>
                <a:cs typeface="Arial" charset="0"/>
              </a:rPr>
              <a:t> broke their eggs on the big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It doesn’t really matter which addressing type used – except when the two systems need to share data!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Memory</a:t>
            </a:r>
          </a:p>
        </p:txBody>
      </p:sp>
    </p:spTree>
    <p:extLst>
      <p:ext uri="{BB962C8B-B14F-4D97-AF65-F5344CB8AC3E}">
        <p14:creationId xmlns:p14="http://schemas.microsoft.com/office/powerpoint/2010/main" val="16471901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95400"/>
            <a:ext cx="480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Jumping up a few levels of abstraction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Architecture: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programmer’s view of computer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Defined by instructions &amp; operand locations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Microarchitecture:</a:t>
            </a:r>
            <a:r>
              <a:rPr lang="en-US" dirty="0"/>
              <a:t> how to implement an architecture in hardware (covered in Chapter 7)</a:t>
            </a:r>
          </a:p>
        </p:txBody>
      </p:sp>
      <p:graphicFrame>
        <p:nvGraphicFramePr>
          <p:cNvPr id="7577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6921500" y="1219200"/>
          <a:ext cx="222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" name="VISIO" r:id="rId6" imgW="1866600" imgH="4161600" progId="Visio.Drawing.6">
                  <p:embed/>
                </p:oleObj>
              </mc:Choice>
              <mc:Fallback>
                <p:oleObj name="VISIO" r:id="rId6" imgW="1866600" imgH="416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19200"/>
                        <a:ext cx="222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5874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Suppose </a:t>
            </a:r>
            <a:r>
              <a:rPr lang="en-US" sz="2400" dirty="0">
                <a:latin typeface="Courier New" pitchFamily="49" charset="0"/>
                <a:cs typeface="Arial" charset="0"/>
              </a:rPr>
              <a:t>$t0</a:t>
            </a:r>
            <a:r>
              <a:rPr lang="en-US" sz="2400" dirty="0">
                <a:latin typeface="Times New Roman" pitchFamily="18" charset="0"/>
                <a:cs typeface="Arial" charset="0"/>
              </a:rPr>
              <a:t> initially contains 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After following code runs on big-endian system, what value is </a:t>
            </a:r>
            <a:r>
              <a:rPr lang="en-US" sz="2400" dirty="0">
                <a:latin typeface="Courier New" pitchFamily="49" charset="0"/>
                <a:cs typeface="Arial" charset="0"/>
              </a:rPr>
              <a:t>$s0</a:t>
            </a:r>
            <a:r>
              <a:rPr lang="en-US" sz="2400" dirty="0">
                <a:latin typeface="Times New Roman" pitchFamily="18" charset="0"/>
                <a:cs typeface="Arial" charset="0"/>
              </a:rPr>
              <a:t>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In a little-endian system?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$t0, 0($0)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$s0, 1($0)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Example</a:t>
            </a:r>
          </a:p>
        </p:txBody>
      </p:sp>
    </p:spTree>
    <p:extLst>
      <p:ext uri="{BB962C8B-B14F-4D97-AF65-F5344CB8AC3E}">
        <p14:creationId xmlns:p14="http://schemas.microsoft.com/office/powerpoint/2010/main" val="71942787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Suppose </a:t>
            </a:r>
            <a:r>
              <a:rPr lang="en-US" sz="2400" dirty="0">
                <a:latin typeface="Courier New" pitchFamily="49" charset="0"/>
                <a:cs typeface="Arial" charset="0"/>
              </a:rPr>
              <a:t>$t0</a:t>
            </a:r>
            <a:r>
              <a:rPr lang="en-US" sz="2400" dirty="0">
                <a:latin typeface="Times New Roman" pitchFamily="18" charset="0"/>
                <a:cs typeface="Arial" charset="0"/>
              </a:rPr>
              <a:t> initially contains 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After following code runs on big-endian system, what value is </a:t>
            </a:r>
            <a:r>
              <a:rPr lang="en-US" sz="2400" dirty="0">
                <a:latin typeface="Courier New" pitchFamily="49" charset="0"/>
                <a:cs typeface="Arial" charset="0"/>
              </a:rPr>
              <a:t>$s0</a:t>
            </a:r>
            <a:r>
              <a:rPr lang="en-US" sz="2400" dirty="0">
                <a:latin typeface="Times New Roman" pitchFamily="18" charset="0"/>
                <a:cs typeface="Arial" charset="0"/>
              </a:rPr>
              <a:t>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In a little-endian system?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$t0, 0($0)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$s0, 1($0)</a:t>
            </a:r>
          </a:p>
          <a:p>
            <a:pPr marL="457200" indent="-457200">
              <a:spcBef>
                <a:spcPct val="20000"/>
              </a:spcBef>
            </a:pP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Big-endian: 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400" dirty="0">
                <a:latin typeface="Times New Roman" pitchFamily="18" charset="0"/>
                <a:cs typeface="Arial" charset="0"/>
              </a:rPr>
              <a:t>0x00000045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Little-endian: </a:t>
            </a:r>
            <a:r>
              <a:rPr lang="en-US" sz="2400" dirty="0">
                <a:latin typeface="Times New Roman" pitchFamily="18" charset="0"/>
                <a:cs typeface="Arial" charset="0"/>
              </a:rPr>
              <a:t>0x00000067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Big-Endian &amp; Little-Endian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51276447"/>
              </p:ext>
            </p:extLst>
          </p:nvPr>
        </p:nvGraphicFramePr>
        <p:xfrm>
          <a:off x="838200" y="4889500"/>
          <a:ext cx="7162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VISIO" r:id="rId8" imgW="2543223" imgH="590773" progId="Visio.Drawing.6">
                  <p:embed/>
                </p:oleObj>
              </mc:Choice>
              <mc:Fallback>
                <p:oleObj name="VISIO" r:id="rId8" imgW="2543223" imgH="590773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89500"/>
                        <a:ext cx="71628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4167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Good design demands good compromises</a:t>
            </a:r>
          </a:p>
          <a:p>
            <a:r>
              <a:rPr lang="en-US" dirty="0"/>
              <a:t>Multiple instruction formats allow flexibility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:  use 3 register operands</a:t>
            </a:r>
          </a:p>
          <a:p>
            <a:pPr lvl="1">
              <a:buFontTx/>
              <a:buChar char="-"/>
            </a:pP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sw</a:t>
            </a:r>
            <a:r>
              <a:rPr lang="en-US" sz="2600" dirty="0"/>
              <a:t>:       use 2 register operands and a constant</a:t>
            </a:r>
          </a:p>
          <a:p>
            <a:r>
              <a:rPr lang="en-US" dirty="0"/>
              <a:t>Number of instruction formats kept small</a:t>
            </a:r>
          </a:p>
          <a:p>
            <a:pPr lvl="1">
              <a:buFontTx/>
              <a:buChar char="-"/>
            </a:pPr>
            <a:r>
              <a:rPr lang="en-US" sz="3200" dirty="0"/>
              <a:t>to adhere to design principles 1 and 3 (simplicity favors regularity and smaller is faster).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33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4</a:t>
            </a:r>
          </a:p>
        </p:txBody>
      </p:sp>
    </p:spTree>
    <p:extLst>
      <p:ext uri="{BB962C8B-B14F-4D97-AF65-F5344CB8AC3E}">
        <p14:creationId xmlns:p14="http://schemas.microsoft.com/office/powerpoint/2010/main" val="27483415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24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Times New Roman" pitchFamily="18" charset="0"/>
                <a:cs typeface="Arial" charset="0"/>
              </a:rPr>
              <a:t> use constants or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immediates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immediate</a:t>
            </a:r>
            <a:r>
              <a:rPr lang="en-US" sz="2400" dirty="0">
                <a:latin typeface="Times New Roman" pitchFamily="18" charset="0"/>
                <a:cs typeface="Arial" charset="0"/>
              </a:rPr>
              <a:t>ly available from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16-bit two’s complement number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2400" dirty="0">
                <a:latin typeface="Times New Roman" pitchFamily="18" charset="0"/>
                <a:cs typeface="Arial" charset="0"/>
              </a:rPr>
              <a:t>: add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Subtract immediate (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subi</a:t>
            </a:r>
            <a:r>
              <a:rPr lang="en-US" sz="2400" dirty="0">
                <a:latin typeface="Times New Roman" pitchFamily="18" charset="0"/>
                <a:cs typeface="Arial" charset="0"/>
              </a:rPr>
              <a:t>) necessary?</a:t>
            </a:r>
          </a:p>
        </p:txBody>
      </p:sp>
      <p:sp>
        <p:nvSpPr>
          <p:cNvPr id="10342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5814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a + 4;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b = a – 12;</a:t>
            </a:r>
          </a:p>
        </p:txBody>
      </p:sp>
      <p:sp>
        <p:nvSpPr>
          <p:cNvPr id="10342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35814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a, $s1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$s0,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$s1, $s0, -12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Operands: Constants/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Immediates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83208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620000" cy="5181600"/>
          </a:xfrm>
        </p:spPr>
        <p:txBody>
          <a:bodyPr>
            <a:noAutofit/>
          </a:bodyPr>
          <a:lstStyle/>
          <a:p>
            <a:r>
              <a:rPr lang="en-US" dirty="0"/>
              <a:t>Binary representation of instructions</a:t>
            </a:r>
          </a:p>
          <a:p>
            <a:r>
              <a:rPr lang="en-US" dirty="0"/>
              <a:t>Computers only understand 1’s and 0’s</a:t>
            </a:r>
          </a:p>
          <a:p>
            <a:r>
              <a:rPr lang="en-US" dirty="0"/>
              <a:t>32-bit instructions </a:t>
            </a:r>
          </a:p>
          <a:p>
            <a:pPr lvl="1"/>
            <a:r>
              <a:rPr lang="en-US" sz="2600" dirty="0"/>
              <a:t>Simplicity favors regularity: 32-bit data &amp; instructions</a:t>
            </a:r>
          </a:p>
          <a:p>
            <a:r>
              <a:rPr lang="en-US" dirty="0"/>
              <a:t>3 instruction formats: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R-Type:</a:t>
            </a:r>
            <a:r>
              <a:rPr lang="en-US" sz="2600" dirty="0"/>
              <a:t>	register operands</a:t>
            </a:r>
            <a:endParaRPr lang="en-US" sz="2600" dirty="0">
              <a:solidFill>
                <a:schemeClr val="accent2"/>
              </a:solidFill>
            </a:endParaRP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I-Type:</a:t>
            </a:r>
            <a:r>
              <a:rPr lang="en-US" sz="2600" dirty="0"/>
              <a:t>	immediate operand</a:t>
            </a:r>
            <a:endParaRPr lang="en-US" sz="2600" dirty="0">
              <a:solidFill>
                <a:schemeClr val="accent2"/>
              </a:solidFill>
            </a:endParaRP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J-Type:</a:t>
            </a:r>
            <a:r>
              <a:rPr lang="en-US" sz="2600" dirty="0"/>
              <a:t>	for jumping (discuss later)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Machine Language</a:t>
            </a:r>
          </a:p>
        </p:txBody>
      </p:sp>
    </p:spTree>
    <p:extLst>
      <p:ext uri="{BB962C8B-B14F-4D97-AF65-F5344CB8AC3E}">
        <p14:creationId xmlns:p14="http://schemas.microsoft.com/office/powerpoint/2010/main" val="23098749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2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9777246"/>
              </p:ext>
            </p:extLst>
          </p:nvPr>
        </p:nvGraphicFramePr>
        <p:xfrm>
          <a:off x="1828800" y="4724400"/>
          <a:ext cx="5921375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VISIO" r:id="rId7" imgW="2089800" imgH="539640" progId="Visio.Drawing.6">
                  <p:embed/>
                </p:oleObj>
              </mc:Choice>
              <mc:Fallback>
                <p:oleObj name="VISIO" r:id="rId7" imgW="2089800" imgH="539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5921375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29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Register-type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3 register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source 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2000" dirty="0">
                <a:latin typeface="Times New Roman" pitchFamily="18" charset="0"/>
                <a:cs typeface="Arial" charset="0"/>
              </a:rPr>
              <a:t>:	destination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operation code</a:t>
            </a:r>
            <a:r>
              <a:rPr lang="en-US" sz="2000" dirty="0">
                <a:latin typeface="Times New Roman" pitchFamily="18" charset="0"/>
                <a:cs typeface="Arial" charset="0"/>
              </a:rPr>
              <a:t> or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Times New Roman" pitchFamily="18" charset="0"/>
                <a:cs typeface="Arial" charset="0"/>
              </a:rPr>
              <a:t>(0 for R-type instructions)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funct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function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			with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2000" dirty="0">
                <a:latin typeface="Times New Roman" pitchFamily="18" charset="0"/>
                <a:cs typeface="Arial" charset="0"/>
              </a:rPr>
              <a:t>, tells computer what operation to perform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shamt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shift amount</a:t>
            </a:r>
            <a:r>
              <a:rPr lang="en-US" sz="2000" dirty="0">
                <a:latin typeface="Times New Roman" pitchFamily="18" charset="0"/>
                <a:cs typeface="Arial" charset="0"/>
              </a:rPr>
              <a:t> for shift instructions, otherwise it’s 0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R-Type</a:t>
            </a:r>
          </a:p>
        </p:txBody>
      </p:sp>
    </p:spTree>
    <p:extLst>
      <p:ext uri="{BB962C8B-B14F-4D97-AF65-F5344CB8AC3E}">
        <p14:creationId xmlns:p14="http://schemas.microsoft.com/office/powerpoint/2010/main" val="24220694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241670"/>
              </p:ext>
            </p:extLst>
          </p:nvPr>
        </p:nvGraphicFramePr>
        <p:xfrm>
          <a:off x="904875" y="1292225"/>
          <a:ext cx="320992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6" name="VISIO" r:id="rId9" imgW="1235880" imgH="590760" progId="Visio.Drawing.6">
                  <p:embed/>
                </p:oleObj>
              </mc:Choice>
              <mc:Fallback>
                <p:oleObj name="VISIO" r:id="rId9" imgW="1235880" imgH="5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292225"/>
                        <a:ext cx="3209925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27743349"/>
              </p:ext>
            </p:extLst>
          </p:nvPr>
        </p:nvGraphicFramePr>
        <p:xfrm>
          <a:off x="3733800" y="1292225"/>
          <a:ext cx="44196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7" name="VISIO" r:id="rId11" imgW="1617480" imgH="705240" progId="Visio.Drawing.6">
                  <p:embed/>
                </p:oleObj>
              </mc:Choice>
              <mc:Fallback>
                <p:oleObj name="VISIO" r:id="rId11" imgW="1617480" imgH="70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92225"/>
                        <a:ext cx="44196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22" name="Object 10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28538032"/>
              </p:ext>
            </p:extLst>
          </p:nvPr>
        </p:nvGraphicFramePr>
        <p:xfrm>
          <a:off x="1752600" y="3244850"/>
          <a:ext cx="60960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8" name="VISIO" r:id="rId13" imgW="2221560" imgH="733320" progId="Visio.Drawing.6">
                  <p:embed/>
                </p:oleObj>
              </mc:Choice>
              <mc:Fallback>
                <p:oleObj name="VISIO" r:id="rId13" imgW="2221560" imgH="733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44850"/>
                        <a:ext cx="609600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732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5470525"/>
            <a:ext cx="5410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Note </a:t>
            </a:r>
            <a:r>
              <a:rPr lang="en-US" sz="2000" dirty="0">
                <a:latin typeface="Times New Roman" pitchFamily="18" charset="0"/>
              </a:rPr>
              <a:t>the order of registers in the assembly code: 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                    </a:t>
            </a:r>
            <a:r>
              <a:rPr lang="en-US" sz="2000" dirty="0">
                <a:latin typeface="Courier New" pitchFamily="49" charset="0"/>
              </a:rPr>
              <a:t>add </a:t>
            </a:r>
            <a:r>
              <a:rPr lang="en-US" sz="2000" dirty="0" err="1">
                <a:latin typeface="Courier New" pitchFamily="49" charset="0"/>
              </a:rPr>
              <a:t>rd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rs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rt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R-Type Examples</a:t>
            </a:r>
          </a:p>
        </p:txBody>
      </p:sp>
    </p:spTree>
    <p:extLst>
      <p:ext uri="{BB962C8B-B14F-4D97-AF65-F5344CB8AC3E}">
        <p14:creationId xmlns:p14="http://schemas.microsoft.com/office/powerpoint/2010/main" val="29657366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3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6173248"/>
              </p:ext>
            </p:extLst>
          </p:nvPr>
        </p:nvGraphicFramePr>
        <p:xfrm>
          <a:off x="1143000" y="4419600"/>
          <a:ext cx="7239000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VISIO" r:id="rId7" imgW="2089800" imgH="510120" progId="Visio.Drawing.6">
                  <p:embed/>
                </p:oleObj>
              </mc:Choice>
              <mc:Fallback>
                <p:oleObj name="VISIO" r:id="rId7" imgW="2089800" imgH="51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19600"/>
                        <a:ext cx="7239000" cy="168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Immediate-type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3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register operands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imm</a:t>
            </a:r>
            <a:r>
              <a:rPr lang="en-US" sz="2000" dirty="0">
                <a:latin typeface="Times New Roman" pitchFamily="18" charset="0"/>
                <a:cs typeface="Arial" charset="0"/>
              </a:rPr>
              <a:t>:	16-bit two’s complement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opcode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Simplicity favors regularity: all instructions have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opcode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Operation is completely determined by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opcode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I-Type</a:t>
            </a:r>
          </a:p>
        </p:txBody>
      </p:sp>
    </p:spTree>
    <p:extLst>
      <p:ext uri="{BB962C8B-B14F-4D97-AF65-F5344CB8AC3E}">
        <p14:creationId xmlns:p14="http://schemas.microsoft.com/office/powerpoint/2010/main" val="206386883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8448025"/>
              </p:ext>
            </p:extLst>
          </p:nvPr>
        </p:nvGraphicFramePr>
        <p:xfrm>
          <a:off x="1828800" y="1066800"/>
          <a:ext cx="5943600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2" name="VISIO" r:id="rId7" imgW="2481840" imgH="1062360" progId="Visio.Drawing.6">
                  <p:embed/>
                </p:oleObj>
              </mc:Choice>
              <mc:Fallback>
                <p:oleObj name="VISIO" r:id="rId7" imgW="2481840" imgH="1062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5943600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48288417"/>
              </p:ext>
            </p:extLst>
          </p:nvPr>
        </p:nvGraphicFramePr>
        <p:xfrm>
          <a:off x="3657600" y="3598863"/>
          <a:ext cx="525780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3" name="VISIO" r:id="rId9" imgW="2296800" imgH="1090440" progId="Visio.Drawing.6">
                  <p:embed/>
                </p:oleObj>
              </mc:Choice>
              <mc:Fallback>
                <p:oleObj name="VISIO" r:id="rId9" imgW="2296800" imgH="109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98863"/>
                        <a:ext cx="525780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789363"/>
            <a:ext cx="3200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</a:rPr>
              <a:t>Note</a:t>
            </a:r>
            <a:r>
              <a:rPr lang="en-US" sz="18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the differing order of registers in assembly and machine codes: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endParaRPr lang="en-US" sz="1800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sw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I-Type Examples</a:t>
            </a:r>
          </a:p>
        </p:txBody>
      </p:sp>
    </p:spTree>
    <p:extLst>
      <p:ext uri="{BB962C8B-B14F-4D97-AF65-F5344CB8AC3E}">
        <p14:creationId xmlns:p14="http://schemas.microsoft.com/office/powerpoint/2010/main" val="24314694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38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3678252"/>
              </p:ext>
            </p:extLst>
          </p:nvPr>
        </p:nvGraphicFramePr>
        <p:xfrm>
          <a:off x="1066800" y="2971800"/>
          <a:ext cx="76200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4" name="VISIO" r:id="rId6" imgW="2089800" imgH="517680" progId="Visio.Drawing.6">
                  <p:embed/>
                </p:oleObj>
              </mc:Choice>
              <mc:Fallback>
                <p:oleObj name="VISIO" r:id="rId6" imgW="2089800" imgH="517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7620000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Jump-type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26-bit address operand 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addr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Used for jump instructions (</a:t>
            </a:r>
            <a:r>
              <a:rPr lang="en-US" sz="3200" dirty="0">
                <a:latin typeface="Courier New" pitchFamily="49" charset="0"/>
                <a:cs typeface="Arial" charset="0"/>
              </a:rPr>
              <a:t>j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Machine Language: J-Type</a:t>
            </a:r>
          </a:p>
        </p:txBody>
      </p:sp>
    </p:spTree>
    <p:extLst>
      <p:ext uri="{BB962C8B-B14F-4D97-AF65-F5344CB8AC3E}">
        <p14:creationId xmlns:p14="http://schemas.microsoft.com/office/powerpoint/2010/main" val="38933630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Instructions:</a:t>
            </a:r>
            <a:r>
              <a:rPr lang="en-US" dirty="0"/>
              <a:t> commands in a computer’s language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chemeClr val="accent1"/>
                </a:solidFill>
              </a:rPr>
              <a:t>Assembly language: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human-readable format of instructions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chemeClr val="accent1"/>
                </a:solidFill>
              </a:rPr>
              <a:t>Machine language: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computer-readable format (1’s and 0’s)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MIPS</a:t>
            </a:r>
            <a:r>
              <a:rPr lang="en-US" dirty="0"/>
              <a:t> architecture: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Developed by John Hennessy and his colleagues at Stanford and in the 1980’s.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Used in many commercial systems, including Silicon Graphics, Nintendo, and Cisco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  Once you’ve learned one architecture, it’s easy to learn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1009437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923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6619438"/>
              </p:ext>
            </p:extLst>
          </p:nvPr>
        </p:nvGraphicFramePr>
        <p:xfrm>
          <a:off x="1600200" y="1219200"/>
          <a:ext cx="609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2" name="VISIO" r:id="rId8" imgW="2089800" imgH="539640" progId="Visio.Drawing.6">
                  <p:embed/>
                </p:oleObj>
              </mc:Choice>
              <mc:Fallback>
                <p:oleObj name="VISIO" r:id="rId8" imgW="2089800" imgH="539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609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36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6669976"/>
              </p:ext>
            </p:extLst>
          </p:nvPr>
        </p:nvGraphicFramePr>
        <p:xfrm>
          <a:off x="1600200" y="2819400"/>
          <a:ext cx="61722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3" name="VISIO" r:id="rId10" imgW="2089800" imgH="510120" progId="Visio.Drawing.6">
                  <p:embed/>
                </p:oleObj>
              </mc:Choice>
              <mc:Fallback>
                <p:oleObj name="VISIO" r:id="rId10" imgW="2089800" imgH="51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6172200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39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97376515"/>
              </p:ext>
            </p:extLst>
          </p:nvPr>
        </p:nvGraphicFramePr>
        <p:xfrm>
          <a:off x="1600200" y="4408488"/>
          <a:ext cx="61722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4" name="VISIO" r:id="rId12" imgW="2089800" imgH="517680" progId="Visio.Drawing.6">
                  <p:embed/>
                </p:oleObj>
              </mc:Choice>
              <mc:Fallback>
                <p:oleObj name="VISIO" r:id="rId12" imgW="2089800" imgH="517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08488"/>
                        <a:ext cx="61722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23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Instruction Formats</a:t>
            </a:r>
          </a:p>
        </p:txBody>
      </p:sp>
    </p:spTree>
    <p:extLst>
      <p:ext uri="{BB962C8B-B14F-4D97-AF65-F5344CB8AC3E}">
        <p14:creationId xmlns:p14="http://schemas.microsoft.com/office/powerpoint/2010/main" val="142729032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32-bit instructions &amp; data stored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Sequence of instructions: only difference between two applications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To run a new program: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No rewiring required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Simply store new program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Program Execution: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Processor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fetches</a:t>
            </a:r>
            <a:r>
              <a:rPr lang="en-US" sz="2600" dirty="0">
                <a:latin typeface="Times New Roman" pitchFamily="18" charset="0"/>
                <a:cs typeface="Arial" charset="0"/>
              </a:rPr>
              <a:t> (reads) instructions from memory in sequence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Processor performs the specified operation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 of the Stored Program</a:t>
            </a:r>
          </a:p>
        </p:txBody>
      </p:sp>
    </p:spTree>
    <p:extLst>
      <p:ext uri="{BB962C8B-B14F-4D97-AF65-F5344CB8AC3E}">
        <p14:creationId xmlns:p14="http://schemas.microsoft.com/office/powerpoint/2010/main" val="60725576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224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719113"/>
              </p:ext>
            </p:extLst>
          </p:nvPr>
        </p:nvGraphicFramePr>
        <p:xfrm>
          <a:off x="1600200" y="1066800"/>
          <a:ext cx="451643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3" name="VISIO" r:id="rId8" imgW="2286000" imgH="2776680" progId="Visio.Drawing.6">
                  <p:embed/>
                </p:oleObj>
              </mc:Choice>
              <mc:Fallback>
                <p:oleObj name="VISIO" r:id="rId8" imgW="2286000" imgH="277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4516437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22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Stored Program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33528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Program Counter (PC):</a:t>
            </a:r>
            <a:r>
              <a:rPr lang="en-US" sz="2600" dirty="0">
                <a:latin typeface="Times New Roman" pitchFamily="18" charset="0"/>
                <a:cs typeface="Arial" charset="0"/>
              </a:rPr>
              <a:t> keeps track of current instruction</a:t>
            </a:r>
          </a:p>
        </p:txBody>
      </p:sp>
    </p:spTree>
    <p:extLst>
      <p:ext uri="{BB962C8B-B14F-4D97-AF65-F5344CB8AC3E}">
        <p14:creationId xmlns:p14="http://schemas.microsoft.com/office/powerpoint/2010/main" val="171347217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0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5971324"/>
              </p:ext>
            </p:extLst>
          </p:nvPr>
        </p:nvGraphicFramePr>
        <p:xfrm>
          <a:off x="762000" y="4082455"/>
          <a:ext cx="8305800" cy="170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VISIO" r:id="rId6" imgW="4672080" imgH="962280" progId="Visio.Drawing.6">
                  <p:embed/>
                </p:oleObj>
              </mc:Choice>
              <mc:Fallback>
                <p:oleObj name="VISIO" r:id="rId6" imgW="4672080" imgH="962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82455"/>
                        <a:ext cx="8305800" cy="170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Start with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3200" dirty="0">
                <a:latin typeface="Times New Roman" pitchFamily="18" charset="0"/>
                <a:cs typeface="Arial" charset="0"/>
              </a:rPr>
              <a:t>: tells how to parse rest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If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3200" dirty="0">
                <a:latin typeface="Times New Roman" pitchFamily="18" charset="0"/>
                <a:cs typeface="Arial" charset="0"/>
              </a:rPr>
              <a:t> all 0’s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R-type instruction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Function bits tell operation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Otherwise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2600" dirty="0">
                <a:latin typeface="Times New Roman" pitchFamily="18" charset="0"/>
                <a:cs typeface="Arial" charset="0"/>
              </a:rPr>
              <a:t> tells operation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Interpreting Machine Code</a:t>
            </a:r>
          </a:p>
        </p:txBody>
      </p:sp>
    </p:spTree>
    <p:extLst>
      <p:ext uri="{BB962C8B-B14F-4D97-AF65-F5344CB8AC3E}">
        <p14:creationId xmlns:p14="http://schemas.microsoft.com/office/powerpoint/2010/main" val="41960913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High-level languages: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e.g., C, Java, Python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Written at higher level of abstraction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Common high-level software constructs: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if/else statements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for loops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while loops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arrays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68635506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60020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Wrote the first computer 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Her program calculated the Bernoulli numbers on Charles Babbage’s Analytical Engine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She was the daughter of the poet Lord Byron</a:t>
            </a:r>
          </a:p>
        </p:txBody>
      </p:sp>
      <p:pic>
        <p:nvPicPr>
          <p:cNvPr id="1177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8082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Ada Lovelace, 1815-1852</a:t>
            </a:r>
          </a:p>
        </p:txBody>
      </p:sp>
    </p:spTree>
    <p:extLst>
      <p:ext uri="{BB962C8B-B14F-4D97-AF65-F5344CB8AC3E}">
        <p14:creationId xmlns:p14="http://schemas.microsoft.com/office/powerpoint/2010/main" val="208925906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Courier New" pitchFamily="49" charset="0"/>
                <a:cs typeface="Arial" charset="0"/>
              </a:rPr>
              <a:t>and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>
                <a:latin typeface="Courier New" pitchFamily="49" charset="0"/>
                <a:cs typeface="Arial" charset="0"/>
              </a:rPr>
              <a:t>or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 err="1">
                <a:latin typeface="Courier New" pitchFamily="49" charset="0"/>
                <a:cs typeface="Arial" charset="0"/>
              </a:rPr>
              <a:t>xor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>
                <a:latin typeface="Courier New" pitchFamily="49" charset="0"/>
                <a:cs typeface="Arial" charset="0"/>
              </a:rPr>
              <a:t>nor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Courier New" pitchFamily="49" charset="0"/>
                <a:cs typeface="Arial" charset="0"/>
              </a:rPr>
              <a:t>and</a:t>
            </a:r>
            <a:r>
              <a:rPr lang="en-US" sz="2200" dirty="0">
                <a:latin typeface="Times New Roman" pitchFamily="18" charset="0"/>
                <a:cs typeface="Arial" charset="0"/>
              </a:rPr>
              <a:t>: useful for </a:t>
            </a:r>
            <a:r>
              <a:rPr lang="en-US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masking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latin typeface="Times New Roman" pitchFamily="18" charset="0"/>
                <a:cs typeface="Arial" charset="0"/>
              </a:rPr>
              <a:t>bits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Masking  all but the least significant byte of a value: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		0xF234012F AND 0x000000FF = 0x0000002F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Courier New" pitchFamily="49" charset="0"/>
                <a:cs typeface="Arial" charset="0"/>
              </a:rPr>
              <a:t>or:</a:t>
            </a:r>
            <a:r>
              <a:rPr lang="en-US" sz="2200" dirty="0">
                <a:latin typeface="Times New Roman" pitchFamily="18" charset="0"/>
                <a:cs typeface="Arial" charset="0"/>
              </a:rPr>
              <a:t> useful for </a:t>
            </a:r>
            <a:r>
              <a:rPr lang="en-US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combining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latin typeface="Times New Roman" pitchFamily="18" charset="0"/>
                <a:cs typeface="Arial" charset="0"/>
              </a:rPr>
              <a:t>bit fields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Combine 0xF2340000 with 0x000012BC: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		0xF2340000 OR 0x000012BC = 0xF23412BC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latin typeface="Courier New" pitchFamily="49" charset="0"/>
                <a:cs typeface="Arial" charset="0"/>
              </a:rPr>
              <a:t>nor:</a:t>
            </a:r>
            <a:r>
              <a:rPr lang="en-US" sz="2200" dirty="0">
                <a:latin typeface="Times New Roman" pitchFamily="18" charset="0"/>
                <a:cs typeface="Arial" charset="0"/>
              </a:rPr>
              <a:t> useful for </a:t>
            </a:r>
            <a:r>
              <a:rPr lang="en-US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inverting</a:t>
            </a:r>
            <a:r>
              <a:rPr lang="en-US" sz="2200" dirty="0">
                <a:latin typeface="Times New Roman" pitchFamily="18" charset="0"/>
                <a:cs typeface="Arial" charset="0"/>
              </a:rPr>
              <a:t> bits: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A NOR $0 = NOT 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b="1" dirty="0" err="1">
                <a:latin typeface="Courier New" pitchFamily="49" charset="0"/>
                <a:cs typeface="Arial" charset="0"/>
              </a:rPr>
              <a:t>andi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 err="1">
                <a:latin typeface="Courier New" pitchFamily="49" charset="0"/>
                <a:cs typeface="Arial" charset="0"/>
              </a:rPr>
              <a:t>xori</a:t>
            </a:r>
            <a:endParaRPr lang="en-US" sz="3000" b="1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16-bit immediate is zero-extended (</a:t>
            </a:r>
            <a:r>
              <a:rPr lang="en-US" sz="2200" i="1" dirty="0">
                <a:latin typeface="Times New Roman" pitchFamily="18" charset="0"/>
                <a:cs typeface="Arial" charset="0"/>
              </a:rPr>
              <a:t>not</a:t>
            </a:r>
            <a:r>
              <a:rPr lang="en-US" sz="2200" dirty="0">
                <a:latin typeface="Times New Roman" pitchFamily="18" charset="0"/>
                <a:cs typeface="Arial" charset="0"/>
              </a:rPr>
              <a:t> sign-extended)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latin typeface="Courier New" pitchFamily="49" charset="0"/>
                <a:cs typeface="Arial" charset="0"/>
              </a:rPr>
              <a:t>nori</a:t>
            </a:r>
            <a:r>
              <a:rPr lang="en-US" sz="2200" dirty="0">
                <a:latin typeface="Times New Roman" pitchFamily="18" charset="0"/>
                <a:cs typeface="Arial" charset="0"/>
              </a:rPr>
              <a:t> not needed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151990087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3337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593684"/>
              </p:ext>
            </p:extLst>
          </p:nvPr>
        </p:nvGraphicFramePr>
        <p:xfrm>
          <a:off x="762000" y="1600200"/>
          <a:ext cx="8382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VISIO" r:id="rId7" imgW="3618360" imgH="1536480" progId="Visio.Drawing.6">
                  <p:embed/>
                </p:oleObj>
              </mc:Choice>
              <mc:Fallback>
                <p:oleObj name="VISIO" r:id="rId7" imgW="3618360" imgH="153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8382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3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33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 Example 1</a:t>
            </a:r>
          </a:p>
        </p:txBody>
      </p:sp>
    </p:spTree>
    <p:extLst>
      <p:ext uri="{BB962C8B-B14F-4D97-AF65-F5344CB8AC3E}">
        <p14:creationId xmlns:p14="http://schemas.microsoft.com/office/powerpoint/2010/main" val="6194521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0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760754"/>
              </p:ext>
            </p:extLst>
          </p:nvPr>
        </p:nvGraphicFramePr>
        <p:xfrm>
          <a:off x="762000" y="1600200"/>
          <a:ext cx="8382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4" name="VISIO" r:id="rId7" imgW="3618360" imgH="1536480" progId="Visio.Drawing.6">
                  <p:embed/>
                </p:oleObj>
              </mc:Choice>
              <mc:Fallback>
                <p:oleObj name="VISIO" r:id="rId7" imgW="3618360" imgH="153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8382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 Example 1</a:t>
            </a:r>
          </a:p>
        </p:txBody>
      </p:sp>
    </p:spTree>
    <p:extLst>
      <p:ext uri="{BB962C8B-B14F-4D97-AF65-F5344CB8AC3E}">
        <p14:creationId xmlns:p14="http://schemas.microsoft.com/office/powerpoint/2010/main" val="39271023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50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647595"/>
              </p:ext>
            </p:extLst>
          </p:nvPr>
        </p:nvGraphicFramePr>
        <p:xfrm>
          <a:off x="914400" y="2057400"/>
          <a:ext cx="81534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8" name="VISIO" r:id="rId7" imgW="3757680" imgH="1365120" progId="Visio.Drawing.6">
                  <p:embed/>
                </p:oleObj>
              </mc:Choice>
              <mc:Fallback>
                <p:oleObj name="VISIO" r:id="rId7" imgW="3757680" imgH="1365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15340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49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050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 Example 2</a:t>
            </a:r>
          </a:p>
        </p:txBody>
      </p:sp>
    </p:spTree>
    <p:extLst>
      <p:ext uri="{BB962C8B-B14F-4D97-AF65-F5344CB8AC3E}">
        <p14:creationId xmlns:p14="http://schemas.microsoft.com/office/powerpoint/2010/main" val="6407376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95400"/>
            <a:ext cx="4953000" cy="4953000"/>
          </a:xfrm>
        </p:spPr>
        <p:txBody>
          <a:bodyPr/>
          <a:lstStyle/>
          <a:p>
            <a:r>
              <a:rPr lang="en-US" sz="2400" dirty="0"/>
              <a:t>President of Stanford University</a:t>
            </a:r>
          </a:p>
          <a:p>
            <a:r>
              <a:rPr lang="en-US" sz="2400" dirty="0"/>
              <a:t>Professor of Electrical Engineering and Computer Science at Stanford since 1977</a:t>
            </a:r>
          </a:p>
          <a:p>
            <a:r>
              <a:rPr lang="en-US" sz="2400" dirty="0" err="1"/>
              <a:t>Coinvented</a:t>
            </a:r>
            <a:r>
              <a:rPr lang="en-US" sz="2400" dirty="0"/>
              <a:t> the Reduced Instruction Set Computer (RISC) with David Patterson</a:t>
            </a:r>
          </a:p>
          <a:p>
            <a:r>
              <a:rPr lang="en-US" sz="2400" dirty="0"/>
              <a:t>Developed the MIPS architecture at Stanford in 1984 and cofounded MIPS Computer Systems </a:t>
            </a:r>
          </a:p>
          <a:p>
            <a:r>
              <a:rPr lang="en-US" sz="2400" dirty="0"/>
              <a:t>As of 2004, over 300 million MIPS microprocessors have been sold</a:t>
            </a:r>
          </a:p>
        </p:txBody>
      </p:sp>
      <p:pic>
        <p:nvPicPr>
          <p:cNvPr id="11755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466850"/>
            <a:ext cx="26892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John Hennessy</a:t>
            </a:r>
          </a:p>
        </p:txBody>
      </p:sp>
    </p:spTree>
    <p:extLst>
      <p:ext uri="{BB962C8B-B14F-4D97-AF65-F5344CB8AC3E}">
        <p14:creationId xmlns:p14="http://schemas.microsoft.com/office/powerpoint/2010/main" val="2714532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355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203386"/>
              </p:ext>
            </p:extLst>
          </p:nvPr>
        </p:nvGraphicFramePr>
        <p:xfrm>
          <a:off x="914400" y="2057400"/>
          <a:ext cx="81534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2" name="VISIO" r:id="rId7" imgW="3757680" imgH="1365120" progId="Visio.Drawing.6">
                  <p:embed/>
                </p:oleObj>
              </mc:Choice>
              <mc:Fallback>
                <p:oleObj name="VISIO" r:id="rId7" imgW="3757680" imgH="1365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15340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Logical Instructions Example 2</a:t>
            </a:r>
          </a:p>
        </p:txBody>
      </p:sp>
    </p:spTree>
    <p:extLst>
      <p:ext uri="{BB962C8B-B14F-4D97-AF65-F5344CB8AC3E}">
        <p14:creationId xmlns:p14="http://schemas.microsoft.com/office/powerpoint/2010/main" val="337073806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left logical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200" dirty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&lt;&lt;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logical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200" dirty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&gt;&gt;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arithmetic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200" dirty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&gt;&gt;&gt; 5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4839327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sllv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left logical variable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000" dirty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sllv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&lt;&lt; $t2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logical variable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000" dirty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srlv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&gt;&gt; $t2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arithmetic variable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Example</a:t>
            </a:r>
            <a:r>
              <a:rPr lang="en-US" sz="2000" dirty="0">
                <a:latin typeface="Times New Roman" pitchFamily="18" charset="0"/>
                <a:cs typeface="Arial" charset="0"/>
              </a:rPr>
              <a:t>: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srav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&gt;&gt;&gt; $t2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Variable Shift Instructions</a:t>
            </a:r>
          </a:p>
        </p:txBody>
      </p:sp>
    </p:spTree>
    <p:extLst>
      <p:ext uri="{BB962C8B-B14F-4D97-AF65-F5344CB8AC3E}">
        <p14:creationId xmlns:p14="http://schemas.microsoft.com/office/powerpoint/2010/main" val="75030416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684623"/>
              </p:ext>
            </p:extLst>
          </p:nvPr>
        </p:nvGraphicFramePr>
        <p:xfrm>
          <a:off x="1524000" y="1219200"/>
          <a:ext cx="65532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VISIO" r:id="rId8" imgW="2400480" imgH="892080" progId="Visio.Drawing.6">
                  <p:embed/>
                </p:oleObj>
              </mc:Choice>
              <mc:Fallback>
                <p:oleObj name="VISIO" r:id="rId8" imgW="2400480" imgH="892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553200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63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836229"/>
              </p:ext>
            </p:extLst>
          </p:nvPr>
        </p:nvGraphicFramePr>
        <p:xfrm>
          <a:off x="2133600" y="3786188"/>
          <a:ext cx="62484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9" name="VISIO" r:id="rId10" imgW="2214720" imgH="919800" progId="Visio.Drawing.6">
                  <p:embed/>
                </p:oleObj>
              </mc:Choice>
              <mc:Fallback>
                <p:oleObj name="VISIO" r:id="rId10" imgW="2214720" imgH="91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86188"/>
                        <a:ext cx="62484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06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0628890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16-bit constants using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3200" dirty="0"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32-bit constants using load upper immediate 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lui</a:t>
            </a:r>
            <a:r>
              <a:rPr lang="en-US" sz="3200" dirty="0">
                <a:latin typeface="Times New Roman" pitchFamily="18" charset="0"/>
                <a:cs typeface="Arial" charset="0"/>
              </a:rPr>
              <a:t>) and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3200" dirty="0"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45720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0xFEDC8765;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45720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lui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0xFEDC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$s0, 0x8765</a:t>
            </a: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1828800"/>
            <a:ext cx="441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is a 32-bit 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0x4f3c;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182880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$0, 0x4f3c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64629388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Special registers: </a:t>
            </a:r>
            <a:r>
              <a:rPr lang="en-US" sz="3200" dirty="0">
                <a:latin typeface="Courier New" pitchFamily="49" charset="0"/>
                <a:cs typeface="Arial" charset="0"/>
              </a:rPr>
              <a:t>lo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>
                <a:latin typeface="Courier New" pitchFamily="49" charset="0"/>
                <a:cs typeface="Arial" charset="0"/>
              </a:rPr>
              <a:t>hi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 32 multiplication, 64 bit result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mult</a:t>
            </a:r>
            <a:r>
              <a:rPr lang="en-US" sz="2600" dirty="0">
                <a:latin typeface="Courier New" pitchFamily="49" charset="0"/>
                <a:cs typeface="Arial" charset="0"/>
              </a:rPr>
              <a:t> $s0, $s1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Result in {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lo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600" dirty="0">
              <a:latin typeface="Courier New" pitchFamily="49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32-bit division, 32-bit quotient, remainder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div $s0, $s1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Quotient in 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lo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Remainder in 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hi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Moves from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3200" dirty="0">
                <a:latin typeface="Times New Roman" pitchFamily="18" charset="0"/>
                <a:cs typeface="Arial" charset="0"/>
              </a:rPr>
              <a:t>/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sz="3200" dirty="0">
                <a:latin typeface="Times New Roman" pitchFamily="18" charset="0"/>
                <a:cs typeface="Arial" charset="0"/>
              </a:rPr>
              <a:t> special registers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mflo</a:t>
            </a:r>
            <a:r>
              <a:rPr lang="en-US" sz="2600" dirty="0">
                <a:latin typeface="Courier New" pitchFamily="49" charset="0"/>
                <a:cs typeface="Arial" charset="0"/>
              </a:rPr>
              <a:t> $s2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mfhi</a:t>
            </a:r>
            <a:r>
              <a:rPr lang="en-US" sz="2600" dirty="0">
                <a:latin typeface="Courier New" pitchFamily="49" charset="0"/>
                <a:cs typeface="Arial" charset="0"/>
              </a:rPr>
              <a:t> $s3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Multiplication, Division</a:t>
            </a:r>
          </a:p>
        </p:txBody>
      </p:sp>
    </p:spTree>
    <p:extLst>
      <p:ext uri="{BB962C8B-B14F-4D97-AF65-F5344CB8AC3E}">
        <p14:creationId xmlns:p14="http://schemas.microsoft.com/office/powerpoint/2010/main" val="383636696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r>
              <a:rPr lang="en-US" dirty="0"/>
              <a:t>Execute instructions out of sequence</a:t>
            </a:r>
          </a:p>
          <a:p>
            <a:r>
              <a:rPr lang="en-US" dirty="0"/>
              <a:t>Types of branches: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Conditional</a:t>
            </a:r>
          </a:p>
          <a:p>
            <a:pPr lvl="2"/>
            <a:r>
              <a:rPr lang="en-US" dirty="0"/>
              <a:t>branch if equal (</a:t>
            </a:r>
            <a:r>
              <a:rPr lang="en-US" dirty="0" err="1">
                <a:latin typeface="Courier New" pitchFamily="49" charset="0"/>
              </a:rPr>
              <a:t>beq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branch if not equal (</a:t>
            </a:r>
            <a:r>
              <a:rPr lang="en-US" dirty="0" err="1">
                <a:latin typeface="Courier New" pitchFamily="49" charset="0"/>
              </a:rPr>
              <a:t>bne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Unconditional</a:t>
            </a:r>
          </a:p>
          <a:p>
            <a:pPr lvl="2"/>
            <a:r>
              <a:rPr lang="en-US" dirty="0"/>
              <a:t>jump (</a:t>
            </a:r>
            <a:r>
              <a:rPr lang="en-US" dirty="0">
                <a:latin typeface="Courier New" pitchFamily="49" charset="0"/>
              </a:rPr>
              <a:t>j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jump register (</a:t>
            </a:r>
            <a:r>
              <a:rPr lang="en-US" dirty="0" err="1">
                <a:latin typeface="Courier New" pitchFamily="49" charset="0"/>
              </a:rPr>
              <a:t>jr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jump and link (</a:t>
            </a:r>
            <a:r>
              <a:rPr lang="en-US" dirty="0" err="1">
                <a:latin typeface="Courier New" pitchFamily="49" charset="0"/>
              </a:rPr>
              <a:t>jal</a:t>
            </a:r>
            <a:r>
              <a:rPr lang="en-US" dirty="0"/>
              <a:t>)</a:t>
            </a:r>
          </a:p>
        </p:txBody>
      </p:sp>
      <p:sp>
        <p:nvSpPr>
          <p:cNvPr id="10526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26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Branching</a:t>
            </a:r>
          </a:p>
        </p:txBody>
      </p:sp>
    </p:spTree>
    <p:extLst>
      <p:ext uri="{BB962C8B-B14F-4D97-AF65-F5344CB8AC3E}">
        <p14:creationId xmlns:p14="http://schemas.microsoft.com/office/powerpoint/2010/main" val="370914199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65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1729059"/>
              </p:ext>
            </p:extLst>
          </p:nvPr>
        </p:nvGraphicFramePr>
        <p:xfrm>
          <a:off x="1981200" y="1143000"/>
          <a:ext cx="451643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VISIO" r:id="rId7" imgW="2286000" imgH="2776680" progId="Visio.Drawing.6">
                  <p:embed/>
                </p:oleObj>
              </mc:Choice>
              <mc:Fallback>
                <p:oleObj name="VISIO" r:id="rId7" imgW="2286000" imgH="277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4516437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6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1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The Stored Program</a:t>
            </a:r>
          </a:p>
        </p:txBody>
      </p:sp>
    </p:spTree>
    <p:extLst>
      <p:ext uri="{BB962C8B-B14F-4D97-AF65-F5344CB8AC3E}">
        <p14:creationId xmlns:p14="http://schemas.microsoft.com/office/powerpoint/2010/main" val="398307596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/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$s0, $0, 4    	# $s0 = 0 + 4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$s1, $0, 1    	# $s1 = 0 + 1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sll</a:t>
            </a:r>
            <a:r>
              <a:rPr lang="en-US" sz="2000" dirty="0">
                <a:latin typeface="Courier New" pitchFamily="49" charset="0"/>
              </a:rPr>
              <a:t>  $s1, $s1, 2   	# $s1 = 1 &lt;&lt; 2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$s0, $s1, target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branch is taken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$s1, $s1, 1      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sub  $s1, $s1, $s0  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target:			# label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add  $s1, $s1, $s0  	# $s1 = 4 + 4 = 8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36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5241925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Labels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indicate instruction location. They can’t be reserved words and must be followed by colon (:)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Branching (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80260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r>
              <a:rPr lang="en-US" sz="2000" dirty="0">
                <a:solidFill>
                  <a:schemeClr val="accent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$s0, $0, 4          # $s0 = 0 + 4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$s1, $0, 1          # $s1 = 0 + 1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sll</a:t>
            </a:r>
            <a:r>
              <a:rPr lang="en-US" sz="2000" dirty="0">
                <a:latin typeface="Courier New" pitchFamily="49" charset="0"/>
              </a:rPr>
              <a:t>  	$s1, $s1, 2         # $s1 = 1 &lt;&lt; 2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bne</a:t>
            </a:r>
            <a:r>
              <a:rPr lang="en-US" sz="2000" dirty="0">
                <a:latin typeface="Courier New" pitchFamily="49" charset="0"/>
              </a:rPr>
              <a:t>  	$s0, $s1, target	 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branch not taken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$s1, $s1, 1      	  # $s1 = 4 + 1 = 5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sub  	$s1, $s1, $s0  	  # $s1 = 5 – 4 = 1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target: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	$s1, $s1, $s0  	  # $s1 = 1 + 4 = 5</a:t>
            </a:r>
          </a:p>
        </p:txBody>
      </p:sp>
      <p:sp>
        <p:nvSpPr>
          <p:cNvPr id="10547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47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Branch Not Taken (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0412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848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Underlying design principles, as articulated by Hennessy and Patterson: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Simplicity favors regularity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Make the common case fast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Smaller is faster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Good design demands good compromises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Architecture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684149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$s0, $0, 4     		# $s0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$s1, $0, 1     		# $s1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j    	target      	# jump to target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sra</a:t>
            </a:r>
            <a:r>
              <a:rPr lang="en-US" sz="2000" dirty="0">
                <a:latin typeface="Courier New" pitchFamily="49" charset="0"/>
              </a:rPr>
              <a:t>  	$s1, $s1, 2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$s1, $s1, 1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sub  	$s1, $s1, $s0 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target: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add  	$s1, $s1, $s0  	# $s1 = 1 + 4 = 5</a:t>
            </a:r>
          </a:p>
          <a:p>
            <a:pPr algn="just"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57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5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Unconditional Branching (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55655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0x00002000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addi</a:t>
            </a:r>
            <a:r>
              <a:rPr lang="en-US" sz="2400" dirty="0">
                <a:latin typeface="Courier New" pitchFamily="49" charset="0"/>
              </a:rPr>
              <a:t> $s0, $0, 0x2010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0x00002004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jr</a:t>
            </a:r>
            <a:r>
              <a:rPr lang="en-US" sz="2400" dirty="0">
                <a:latin typeface="Courier New" pitchFamily="49" charset="0"/>
              </a:rPr>
              <a:t>   $s0               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0x00002008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addi</a:t>
            </a:r>
            <a:r>
              <a:rPr lang="en-US" sz="2400" dirty="0">
                <a:latin typeface="Courier New" pitchFamily="49" charset="0"/>
              </a:rPr>
              <a:t> $s1, $0, 1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0x0000200C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sra</a:t>
            </a:r>
            <a:r>
              <a:rPr lang="en-US" sz="2400" dirty="0">
                <a:latin typeface="Courier New" pitchFamily="49" charset="0"/>
              </a:rPr>
              <a:t>  $s1, $s1, 2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0x00002010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lw</a:t>
            </a:r>
            <a:r>
              <a:rPr lang="en-US" sz="2400" dirty="0">
                <a:latin typeface="Courier New" pitchFamily="49" charset="0"/>
              </a:rPr>
              <a:t>   $s3, 44($s1)</a:t>
            </a:r>
          </a:p>
        </p:txBody>
      </p:sp>
      <p:sp>
        <p:nvSpPr>
          <p:cNvPr id="10567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4800600"/>
            <a:ext cx="571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err="1"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3000" dirty="0">
                <a:latin typeface="Times New Roman" pitchFamily="18" charset="0"/>
              </a:rPr>
              <a:t> is an </a:t>
            </a:r>
            <a:r>
              <a:rPr lang="en-US" sz="3000" b="1" dirty="0">
                <a:solidFill>
                  <a:schemeClr val="accent1"/>
                </a:solidFill>
                <a:latin typeface="Times New Roman" pitchFamily="18" charset="0"/>
              </a:rPr>
              <a:t>R-type</a:t>
            </a:r>
            <a:r>
              <a:rPr lang="en-US" sz="3000" dirty="0">
                <a:latin typeface="Times New Roman" pitchFamily="18" charset="0"/>
              </a:rPr>
              <a:t> instruction.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Unconditional Branching (</a:t>
            </a:r>
            <a:r>
              <a:rPr lang="en-US" sz="4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334803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8077200" cy="5181600"/>
          </a:xfrm>
        </p:spPr>
        <p:txBody>
          <a:bodyPr/>
          <a:lstStyle/>
          <a:p>
            <a:r>
              <a:rPr lang="en-US" dirty="0">
                <a:latin typeface="Courier10 BT" pitchFamily="49" charset="0"/>
              </a:rPr>
              <a:t>if</a:t>
            </a:r>
            <a:r>
              <a:rPr lang="en-US" dirty="0"/>
              <a:t> statements</a:t>
            </a:r>
          </a:p>
          <a:p>
            <a:r>
              <a:rPr lang="en-US" dirty="0">
                <a:latin typeface="Courier10 BT" pitchFamily="49" charset="0"/>
              </a:rPr>
              <a:t>if/else</a:t>
            </a:r>
            <a:r>
              <a:rPr lang="en-US" dirty="0"/>
              <a:t> statements</a:t>
            </a:r>
          </a:p>
          <a:p>
            <a:r>
              <a:rPr lang="en-US" dirty="0">
                <a:latin typeface="Courier10 BT" pitchFamily="49" charset="0"/>
              </a:rPr>
              <a:t>while</a:t>
            </a:r>
            <a:r>
              <a:rPr lang="en-US" dirty="0"/>
              <a:t> loops</a:t>
            </a:r>
          </a:p>
          <a:p>
            <a:r>
              <a:rPr lang="en-US" dirty="0">
                <a:latin typeface="Courier10 BT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10577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77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High-Level Code Constructs</a:t>
            </a:r>
          </a:p>
        </p:txBody>
      </p:sp>
    </p:spTree>
    <p:extLst>
      <p:ext uri="{BB962C8B-B14F-4D97-AF65-F5344CB8AC3E}">
        <p14:creationId xmlns:p14="http://schemas.microsoft.com/office/powerpoint/2010/main" val="127970319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 Statement</a:t>
            </a:r>
          </a:p>
        </p:txBody>
      </p:sp>
    </p:spTree>
    <p:extLst>
      <p:ext uri="{BB962C8B-B14F-4D97-AF65-F5344CB8AC3E}">
        <p14:creationId xmlns:p14="http://schemas.microsoft.com/office/powerpoint/2010/main" val="401062698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76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bne</a:t>
            </a:r>
            <a:r>
              <a:rPr lang="en-US" sz="1800" dirty="0">
                <a:latin typeface="Courier New" pitchFamily="49" charset="0"/>
                <a:cs typeface="Arial" charset="0"/>
              </a:rPr>
              <a:t> $s3, $s4,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add $s0, $s1, $s2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L1: sub $s0, $s0, $s3</a:t>
            </a:r>
          </a:p>
        </p:txBody>
      </p:sp>
      <p:sp>
        <p:nvSpPr>
          <p:cNvPr id="13076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4781490"/>
            <a:ext cx="762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1"/>
                </a:solidFill>
              </a:rPr>
              <a:t>Assembly tests opposite case (</a:t>
            </a:r>
            <a:r>
              <a:rPr lang="en-US" sz="2000" dirty="0" err="1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Courier New" pitchFamily="49" charset="0"/>
              </a:rPr>
              <a:t> != j</a:t>
            </a:r>
            <a:r>
              <a:rPr lang="en-US" sz="2000" dirty="0">
                <a:solidFill>
                  <a:schemeClr val="accent1"/>
                </a:solidFill>
              </a:rPr>
              <a:t>) of high-level code (</a:t>
            </a:r>
            <a:r>
              <a:rPr lang="en-US" sz="2000" dirty="0" err="1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Courier New" pitchFamily="49" charset="0"/>
              </a:rPr>
              <a:t> == j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30765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46482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 Statement</a:t>
            </a:r>
          </a:p>
        </p:txBody>
      </p:sp>
    </p:spTree>
    <p:extLst>
      <p:ext uri="{BB962C8B-B14F-4D97-AF65-F5344CB8AC3E}">
        <p14:creationId xmlns:p14="http://schemas.microsoft.com/office/powerpoint/2010/main" val="265586658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If/Else Statement</a:t>
            </a:r>
          </a:p>
        </p:txBody>
      </p:sp>
    </p:spTree>
    <p:extLst>
      <p:ext uri="{BB962C8B-B14F-4D97-AF65-F5344CB8AC3E}">
        <p14:creationId xmlns:p14="http://schemas.microsoft.com/office/powerpoint/2010/main" val="336324548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bne</a:t>
            </a:r>
            <a:r>
              <a:rPr lang="en-US" sz="1800" dirty="0">
                <a:latin typeface="Courier New" pitchFamily="49" charset="0"/>
                <a:cs typeface="Arial" charset="0"/>
              </a:rPr>
              <a:t> $s3, $s4,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add $s0, $s1, $s2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  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L1:   sub $s0, $s0, $s3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If/Else Statement</a:t>
            </a:r>
          </a:p>
        </p:txBody>
      </p:sp>
    </p:spTree>
    <p:extLst>
      <p:ext uri="{BB962C8B-B14F-4D97-AF65-F5344CB8AC3E}">
        <p14:creationId xmlns:p14="http://schemas.microsoft.com/office/powerpoint/2010/main" val="126002708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48768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Assembly tests for the opposite case 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chemeClr val="accent1"/>
                </a:solidFill>
              </a:rPr>
              <a:t>) of the C code 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48006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172503272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$0, $0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while: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$s1,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48768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Assembly tests for the opposite case 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chemeClr val="accent1"/>
                </a:solidFill>
              </a:rPr>
              <a:t>) of the C code 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48006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While Loops</a:t>
            </a:r>
          </a:p>
        </p:txBody>
      </p:sp>
    </p:spTree>
    <p:extLst>
      <p:ext uri="{BB962C8B-B14F-4D97-AF65-F5344CB8AC3E}">
        <p14:creationId xmlns:p14="http://schemas.microsoft.com/office/powerpoint/2010/main" val="124120945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000" b="1" dirty="0">
                <a:latin typeface="Courier New" pitchFamily="49" charset="0"/>
              </a:rPr>
              <a:t>for (initialization; condition; loop operation)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statement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initialization:</a:t>
            </a:r>
            <a:r>
              <a:rPr lang="en-US" sz="2400" dirty="0"/>
              <a:t> executes before the loop begins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condition:</a:t>
            </a:r>
            <a:r>
              <a:rPr lang="en-US" sz="2400" dirty="0"/>
              <a:t> is tested at the beginning of each iteration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loop operation:</a:t>
            </a:r>
            <a:r>
              <a:rPr lang="en-US" sz="2400" dirty="0"/>
              <a:t> executes at the end of each iteration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statement:</a:t>
            </a:r>
            <a:r>
              <a:rPr lang="en-US" sz="2400" dirty="0"/>
              <a:t> executes each time the condition is met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61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31479469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add:</a:t>
            </a:r>
            <a:r>
              <a:rPr lang="en-US" sz="2400" dirty="0">
                <a:latin typeface="Times New Roman" pitchFamily="18" charset="0"/>
                <a:cs typeface="Arial" charset="0"/>
              </a:rPr>
              <a:t> mnemonic indicates operation to perform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b, c: </a:t>
            </a:r>
            <a:r>
              <a:rPr lang="en-US" sz="2400" dirty="0">
                <a:latin typeface="Times New Roman" pitchFamily="18" charset="0"/>
                <a:cs typeface="Arial" charset="0"/>
              </a:rPr>
              <a:t>source operands (on which the operation is performed)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a: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400" dirty="0">
                <a:latin typeface="Times New Roman" pitchFamily="18" charset="0"/>
                <a:cs typeface="Arial" charset="0"/>
              </a:rPr>
              <a:t>destination operand (to which the result is written)</a:t>
            </a:r>
          </a:p>
        </p:txBody>
      </p:sp>
      <p:sp>
        <p:nvSpPr>
          <p:cNvPr id="10240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0240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Instructions: Addition</a:t>
            </a:r>
          </a:p>
        </p:txBody>
      </p:sp>
    </p:spTree>
    <p:extLst>
      <p:ext uri="{BB962C8B-B14F-4D97-AF65-F5344CB8AC3E}">
        <p14:creationId xmlns:p14="http://schemas.microsoft.com/office/powerpoint/2010/main" val="99561156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High-level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numbers from 0 to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13152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Arial" charset="0"/>
              </a:rPr>
              <a:t># $s0 = i,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Arial" charset="0"/>
              </a:rPr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302230326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numbers from 0 to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3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287666161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numbers from 0 to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3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$0,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$s0, $0, $0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for: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$s1, $s0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391508689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powers of 2 from 1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to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&lt; 101;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*2)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Less Than Comparison</a:t>
            </a:r>
          </a:p>
        </p:txBody>
      </p:sp>
    </p:spTree>
    <p:extLst>
      <p:ext uri="{BB962C8B-B14F-4D97-AF65-F5344CB8AC3E}">
        <p14:creationId xmlns:p14="http://schemas.microsoft.com/office/powerpoint/2010/main" val="83855781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powers of 2 from 1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to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&lt; 101;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*2)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$0,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101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loop: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slt</a:t>
            </a:r>
            <a:r>
              <a:rPr lang="en-US" sz="1600" dirty="0">
                <a:latin typeface="Courier New" pitchFamily="49" charset="0"/>
                <a:cs typeface="Arial" charset="0"/>
              </a:rPr>
              <a:t>  $t1, $s0, $t0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$t1, $0,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$s1, $s0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31584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49371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$t1 = 1   if   </a:t>
            </a:r>
            <a:r>
              <a:rPr lang="en-US" sz="2000" b="1" dirty="0" err="1">
                <a:solidFill>
                  <a:schemeClr val="accent1"/>
                </a:solidFill>
              </a:rPr>
              <a:t>i</a:t>
            </a:r>
            <a:r>
              <a:rPr lang="en-US" sz="2000" b="1" dirty="0">
                <a:solidFill>
                  <a:schemeClr val="accent1"/>
                </a:solidFill>
              </a:rPr>
              <a:t> &lt; 101</a:t>
            </a:r>
          </a:p>
        </p:txBody>
      </p:sp>
      <p:sp>
        <p:nvSpPr>
          <p:cNvPr id="131584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4876800"/>
            <a:ext cx="22098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Less Than Comparison</a:t>
            </a:r>
          </a:p>
        </p:txBody>
      </p:sp>
    </p:spTree>
    <p:extLst>
      <p:ext uri="{BB962C8B-B14F-4D97-AF65-F5344CB8AC3E}">
        <p14:creationId xmlns:p14="http://schemas.microsoft.com/office/powerpoint/2010/main" val="99102026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133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35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Access large amounts of similar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Index</a:t>
            </a:r>
            <a:r>
              <a:rPr lang="en-US" sz="2400" dirty="0">
                <a:latin typeface="Times New Roman" pitchFamily="18" charset="0"/>
                <a:cs typeface="Arial" charset="0"/>
              </a:rPr>
              <a:t>: access each element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Size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number of elements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183691851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graphicFrame>
        <p:nvGraphicFramePr>
          <p:cNvPr id="113767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2194093"/>
              </p:ext>
            </p:extLst>
          </p:nvPr>
        </p:nvGraphicFramePr>
        <p:xfrm>
          <a:off x="2643187" y="3429000"/>
          <a:ext cx="3529013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VISIO" r:id="rId9" imgW="1877760" imgH="1491840" progId="Visio.Drawing.6">
                  <p:embed/>
                </p:oleObj>
              </mc:Choice>
              <mc:Fallback>
                <p:oleObj name="VISIO" r:id="rId9" imgW="1877760" imgH="1491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" y="3429000"/>
                        <a:ext cx="3529013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66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7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5-element array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Base address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0x12348000 (address of first element, </a:t>
            </a:r>
            <a:r>
              <a:rPr lang="en-US" sz="2400" dirty="0">
                <a:latin typeface="Courier New" pitchFamily="49" charset="0"/>
                <a:cs typeface="Arial" charset="0"/>
              </a:rPr>
              <a:t>array[0]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First step in accessing an array: load base address into a register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278614094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C Code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10 BT" pitchFamily="49" charset="0"/>
              </a:rPr>
              <a:t>int</a:t>
            </a:r>
            <a:r>
              <a:rPr lang="en-US" sz="1600" dirty="0">
                <a:latin typeface="Courier10 BT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array[0] = array[0] * 2;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array[1] = array[1] * 2;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Accessing Arrays</a:t>
            </a:r>
          </a:p>
        </p:txBody>
      </p:sp>
    </p:spTree>
    <p:extLst>
      <p:ext uri="{BB962C8B-B14F-4D97-AF65-F5344CB8AC3E}">
        <p14:creationId xmlns:p14="http://schemas.microsoft.com/office/powerpoint/2010/main" val="184657914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C Code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10 BT" pitchFamily="49" charset="0"/>
              </a:rPr>
              <a:t>int</a:t>
            </a:r>
            <a:r>
              <a:rPr lang="en-US" sz="1600" dirty="0">
                <a:latin typeface="Courier10 BT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array[0] = array[0] * 2;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array[1] = array[1] * 2;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$s0 = array base address</a:t>
            </a:r>
          </a:p>
          <a:p>
            <a:pPr>
              <a:buFontTx/>
              <a:buNone/>
            </a:pPr>
            <a:r>
              <a:rPr lang="en-US" sz="1600" dirty="0"/>
              <a:t>     </a:t>
            </a:r>
            <a:r>
              <a:rPr lang="en-US" sz="1600" dirty="0" err="1">
                <a:latin typeface="Courier10 BT" pitchFamily="49" charset="0"/>
              </a:rPr>
              <a:t>lui</a:t>
            </a:r>
            <a:r>
              <a:rPr lang="en-US" sz="1600" dirty="0">
                <a:latin typeface="Courier10 BT" pitchFamily="49" charset="0"/>
              </a:rPr>
              <a:t>  $s0, 0x1234        	# 0x1234 in upper half of $s0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ori</a:t>
            </a:r>
            <a:r>
              <a:rPr lang="en-US" sz="1600" dirty="0">
                <a:latin typeface="Courier10 BT" pitchFamily="49" charset="0"/>
              </a:rPr>
              <a:t>  $s0, $s0, 0x8000   	# 0x8000 in lower half of $s0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lw</a:t>
            </a:r>
            <a:r>
              <a:rPr lang="en-US" sz="1600" dirty="0">
                <a:latin typeface="Courier10 BT" pitchFamily="49" charset="0"/>
              </a:rPr>
              <a:t>   $t1, 0($s0)        	# $t1 = array[0]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sll</a:t>
            </a:r>
            <a:r>
              <a:rPr lang="en-US" sz="1600" dirty="0">
                <a:latin typeface="Courier10 BT" pitchFamily="49" charset="0"/>
              </a:rPr>
              <a:t>  $t1, $t1, 1        	# $t1 = $t1 * 2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sw</a:t>
            </a:r>
            <a:r>
              <a:rPr lang="en-US" sz="1600" dirty="0">
                <a:latin typeface="Courier10 BT" pitchFamily="49" charset="0"/>
              </a:rPr>
              <a:t>   $t1, 0($s0)        	# array[0] = $t1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lw</a:t>
            </a:r>
            <a:r>
              <a:rPr lang="en-US" sz="1600" dirty="0">
                <a:latin typeface="Courier10 BT" pitchFamily="49" charset="0"/>
              </a:rPr>
              <a:t>   $t1, 4($s0)        	# $t1 = array[1]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sll</a:t>
            </a:r>
            <a:r>
              <a:rPr lang="en-US" sz="1600" dirty="0">
                <a:latin typeface="Courier10 BT" pitchFamily="49" charset="0"/>
              </a:rPr>
              <a:t>  $t1, $t1, 1        	# $t1 = $t1 * 2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sw</a:t>
            </a:r>
            <a:r>
              <a:rPr lang="en-US" sz="1600" dirty="0">
                <a:latin typeface="Courier10 BT" pitchFamily="49" charset="0"/>
              </a:rPr>
              <a:t>   $t1, 4($s0)        	# array[1] = $t1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Accessing Arrays</a:t>
            </a:r>
          </a:p>
        </p:txBody>
      </p:sp>
    </p:spTree>
    <p:extLst>
      <p:ext uri="{BB962C8B-B14F-4D97-AF65-F5344CB8AC3E}">
        <p14:creationId xmlns:p14="http://schemas.microsoft.com/office/powerpoint/2010/main" val="130598633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8486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C Code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array[1000];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=0;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+ 1)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	array[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= array[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$s0 = array base address, $s1 = </a:t>
            </a:r>
            <a:r>
              <a:rPr lang="en-US" sz="1600" dirty="0" err="1">
                <a:latin typeface="Courier New" pitchFamily="49" charset="0"/>
              </a:rPr>
              <a:t>i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2148749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87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Similar to addition - only mnemonic changes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sub:</a:t>
            </a:r>
            <a:r>
              <a:rPr lang="en-US" sz="2400" dirty="0">
                <a:latin typeface="Times New Roman" pitchFamily="18" charset="0"/>
                <a:cs typeface="Arial" charset="0"/>
              </a:rPr>
              <a:t> mnemonic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b, c: </a:t>
            </a:r>
            <a:r>
              <a:rPr lang="en-US" sz="2400" dirty="0">
                <a:latin typeface="Times New Roman" pitchFamily="18" charset="0"/>
                <a:cs typeface="Arial" charset="0"/>
              </a:rPr>
              <a:t>source operands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a: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  </a:t>
            </a:r>
            <a:r>
              <a:rPr lang="en-US" sz="2400" dirty="0">
                <a:latin typeface="Times New Roman" pitchFamily="18" charset="0"/>
                <a:cs typeface="Arial" charset="0"/>
              </a:rPr>
              <a:t>destination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- c;</a:t>
            </a:r>
          </a:p>
        </p:txBody>
      </p:sp>
      <p:sp>
        <p:nvSpPr>
          <p:cNvPr id="10987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sub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Instructions: Subtraction</a:t>
            </a:r>
          </a:p>
        </p:txBody>
      </p:sp>
    </p:spTree>
    <p:extLst>
      <p:ext uri="{BB962C8B-B14F-4D97-AF65-F5344CB8AC3E}">
        <p14:creationId xmlns:p14="http://schemas.microsoft.com/office/powerpoint/2010/main" val="209680769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57400" y="1143000"/>
            <a:ext cx="7086600" cy="51816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$s0 = array base address, $s1 = </a:t>
            </a:r>
            <a:r>
              <a:rPr lang="en-US" sz="1600" dirty="0" err="1">
                <a:latin typeface="Courier New" pitchFamily="49" charset="0"/>
              </a:rPr>
              <a:t>i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initialization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lui</a:t>
            </a:r>
            <a:r>
              <a:rPr lang="en-US" sz="1600" dirty="0">
                <a:latin typeface="Courier New" pitchFamily="49" charset="0"/>
              </a:rPr>
              <a:t>  $s0, 0x23B8        # $s0 = 0x23B80000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ori</a:t>
            </a:r>
            <a:r>
              <a:rPr lang="en-US" sz="1600" dirty="0">
                <a:latin typeface="Courier New" pitchFamily="49" charset="0"/>
              </a:rPr>
              <a:t>  $s0, $s0, 0xF000   # $s0 = 0x23B8F000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$s1, $0, 0 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$t2, $0, 1000      # $t2 = 1000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loop: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slt</a:t>
            </a:r>
            <a:r>
              <a:rPr lang="en-US" sz="1600" dirty="0">
                <a:latin typeface="Courier New" pitchFamily="49" charset="0"/>
              </a:rPr>
              <a:t>  $t0, $s1, $t2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1000?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beq</a:t>
            </a:r>
            <a:r>
              <a:rPr lang="en-US" sz="1600" dirty="0">
                <a:latin typeface="Courier New" pitchFamily="49" charset="0"/>
              </a:rPr>
              <a:t>  $t0, $0, done      # if not then done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</a:t>
            </a:r>
            <a:r>
              <a:rPr lang="en-US" sz="1600" dirty="0">
                <a:latin typeface="Courier New" pitchFamily="49" charset="0"/>
              </a:rPr>
              <a:t>  $t0, $s1, 2        # $t0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* 4 (byte offset)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add  $t0, $t0, $s0      # address of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$t1, 0($t0)        # $t1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</a:t>
            </a:r>
            <a:r>
              <a:rPr lang="en-US" sz="1600" dirty="0">
                <a:latin typeface="Courier New" pitchFamily="49" charset="0"/>
              </a:rPr>
              <a:t>  $t1, $t1, 3        # $t1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$t1, 0($t0)        #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$s1, $s1, 1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+ 1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j    loop               # repeat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1386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107070535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6200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i="1" dirty="0"/>
              <a:t>American Standard Code for Information Interchange</a:t>
            </a:r>
            <a:endParaRPr lang="en-US" dirty="0"/>
          </a:p>
          <a:p>
            <a:r>
              <a:rPr lang="en-US" sz="3600" dirty="0"/>
              <a:t>Each text character has unique byte value</a:t>
            </a:r>
          </a:p>
          <a:p>
            <a:pPr lvl="1"/>
            <a:r>
              <a:rPr lang="en-US" dirty="0"/>
              <a:t>For example, S = 0x53, a = 0x61, A = 0x41</a:t>
            </a:r>
          </a:p>
          <a:p>
            <a:pPr lvl="1"/>
            <a:r>
              <a:rPr lang="en-US" dirty="0"/>
              <a:t>Lower-case and upper-case differ by 0x20 (32)</a:t>
            </a:r>
          </a:p>
        </p:txBody>
      </p:sp>
      <p:sp>
        <p:nvSpPr>
          <p:cNvPr id="1176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ASCII Code</a:t>
            </a:r>
          </a:p>
        </p:txBody>
      </p:sp>
    </p:spTree>
    <p:extLst>
      <p:ext uri="{BB962C8B-B14F-4D97-AF65-F5344CB8AC3E}">
        <p14:creationId xmlns:p14="http://schemas.microsoft.com/office/powerpoint/2010/main" val="173927635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40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102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Cast of Characters</a:t>
            </a:r>
          </a:p>
        </p:txBody>
      </p:sp>
    </p:spTree>
    <p:extLst>
      <p:ext uri="{BB962C8B-B14F-4D97-AF65-F5344CB8AC3E}">
        <p14:creationId xmlns:p14="http://schemas.microsoft.com/office/powerpoint/2010/main" val="26744331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Caller:</a:t>
            </a:r>
            <a:r>
              <a:rPr lang="en-US" dirty="0"/>
              <a:t> calling function (in this case,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)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Callee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called function (in this case, </a:t>
            </a:r>
            <a:r>
              <a:rPr lang="en-US" dirty="0">
                <a:latin typeface="Courier New" pitchFamily="49" charset="0"/>
              </a:rPr>
              <a:t>sum</a:t>
            </a:r>
            <a:r>
              <a:rPr lang="en-US" dirty="0"/>
              <a:t>)</a:t>
            </a:r>
          </a:p>
        </p:txBody>
      </p:sp>
      <p:sp>
        <p:nvSpPr>
          <p:cNvPr id="10649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2743200"/>
            <a:ext cx="495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void main()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y = sum(42, 7);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b)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return (a + b);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2197894341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Caller: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/>
              <a:t>callee</a:t>
            </a:r>
            <a:endParaRPr lang="en-US" sz="2600" dirty="0"/>
          </a:p>
          <a:p>
            <a:r>
              <a:rPr lang="en-US" b="1" dirty="0" err="1">
                <a:solidFill>
                  <a:schemeClr val="accent1"/>
                </a:solidFill>
              </a:rPr>
              <a:t>Callee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en-US" sz="2600" b="1" dirty="0"/>
              <a:t>performs </a:t>
            </a:r>
            <a:r>
              <a:rPr lang="en-US" sz="2600" dirty="0"/>
              <a:t>the function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result to caller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to point of call</a:t>
            </a:r>
          </a:p>
          <a:p>
            <a:pPr lvl="1"/>
            <a:r>
              <a:rPr lang="en-US" sz="2600" b="1" dirty="0"/>
              <a:t>must  not overwrite</a:t>
            </a:r>
            <a:r>
              <a:rPr lang="en-US" sz="2600" dirty="0"/>
              <a:t> registers or memory needed by caller</a:t>
            </a: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319766558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/>
              <a:t>Call Function:</a:t>
            </a:r>
            <a:r>
              <a:rPr lang="en-US" dirty="0"/>
              <a:t> jump and link (</a:t>
            </a:r>
            <a:r>
              <a:rPr lang="en-US" dirty="0" err="1">
                <a:latin typeface="Courier New" pitchFamily="49" charset="0"/>
              </a:rPr>
              <a:t>jal</a:t>
            </a:r>
            <a:r>
              <a:rPr lang="en-US" dirty="0"/>
              <a:t>) </a:t>
            </a:r>
          </a:p>
          <a:p>
            <a:r>
              <a:rPr lang="en-US" b="1" dirty="0"/>
              <a:t>Return</a:t>
            </a:r>
            <a:r>
              <a:rPr lang="en-US" dirty="0"/>
              <a:t> from function: jump register (</a:t>
            </a:r>
            <a:r>
              <a:rPr lang="en-US" dirty="0" err="1">
                <a:latin typeface="Courier New" pitchFamily="49" charset="0"/>
              </a:rPr>
              <a:t>jr</a:t>
            </a:r>
            <a:r>
              <a:rPr lang="en-US" dirty="0"/>
              <a:t>)</a:t>
            </a:r>
            <a:endParaRPr lang="en-US" dirty="0">
              <a:latin typeface="Courier New" pitchFamily="49" charset="0"/>
            </a:endParaRPr>
          </a:p>
          <a:p>
            <a:r>
              <a:rPr lang="en-US" b="1" dirty="0"/>
              <a:t>Arguments</a:t>
            </a:r>
            <a:r>
              <a:rPr lang="en-US" dirty="0"/>
              <a:t>: </a:t>
            </a:r>
            <a:r>
              <a:rPr lang="en-US" dirty="0">
                <a:latin typeface="Courier10 BT" pitchFamily="49" charset="0"/>
              </a:rPr>
              <a:t>$a0 - $a3</a:t>
            </a:r>
          </a:p>
          <a:p>
            <a:r>
              <a:rPr lang="en-US" b="1" dirty="0"/>
              <a:t>Return value</a:t>
            </a:r>
            <a:r>
              <a:rPr lang="en-US" dirty="0"/>
              <a:t>: </a:t>
            </a:r>
            <a:r>
              <a:rPr lang="en-US" dirty="0">
                <a:latin typeface="Courier10 BT" pitchFamily="49" charset="0"/>
              </a:rPr>
              <a:t>$v0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MIPS 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422506523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9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06599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24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main: 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1700" dirty="0">
                <a:latin typeface="Courier New" pitchFamily="49" charset="0"/>
                <a:cs typeface="Arial" charset="0"/>
              </a:rPr>
              <a:t>  simple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add  $s0, $s1, $s2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simple: 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700" dirty="0">
                <a:latin typeface="Courier New" pitchFamily="49" charset="0"/>
                <a:cs typeface="Arial" charset="0"/>
              </a:rPr>
              <a:t> $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ra</a:t>
            </a:r>
            <a:endParaRPr lang="en-US" sz="1700" dirty="0">
              <a:latin typeface="Courier New" pitchFamily="49" charset="0"/>
              <a:cs typeface="Arial" charset="0"/>
            </a:endParaRPr>
          </a:p>
        </p:txBody>
      </p:sp>
      <p:sp>
        <p:nvSpPr>
          <p:cNvPr id="106599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46323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void</a:t>
            </a:r>
            <a:r>
              <a:rPr lang="en-US" sz="2000" b="1" dirty="0">
                <a:solidFill>
                  <a:schemeClr val="accent1"/>
                </a:solidFill>
              </a:rPr>
              <a:t> means that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simple</a:t>
            </a:r>
            <a:r>
              <a:rPr lang="en-US" sz="2000" b="1" dirty="0">
                <a:solidFill>
                  <a:schemeClr val="accent1"/>
                </a:solidFill>
              </a:rPr>
              <a:t> doesn’t return a value</a:t>
            </a:r>
          </a:p>
        </p:txBody>
      </p:sp>
      <p:sp>
        <p:nvSpPr>
          <p:cNvPr id="1065993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4572000"/>
            <a:ext cx="57150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218333529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142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24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main: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jal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  simple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add  $s0, $s1, $s2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simple: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jr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 $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ra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114279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4556125"/>
            <a:ext cx="8153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jal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2000" dirty="0">
                <a:latin typeface="Times New Roman" pitchFamily="18" charset="0"/>
              </a:rPr>
              <a:t> jumps to </a:t>
            </a:r>
            <a:r>
              <a:rPr lang="en-US" sz="2000" dirty="0">
                <a:latin typeface="Courier New" pitchFamily="49" charset="0"/>
              </a:rPr>
              <a:t>simple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          </a:t>
            </a:r>
            <a:r>
              <a:rPr lang="en-US" sz="2000" dirty="0">
                <a:latin typeface="Courier New" pitchFamily="49" charset="0"/>
              </a:rPr>
              <a:t>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= PC + 4 = 0x00400204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jr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</a:rPr>
              <a:t>jumps to address in </a:t>
            </a:r>
            <a:r>
              <a:rPr lang="en-US" sz="2000" dirty="0">
                <a:latin typeface="Courier New" pitchFamily="49" charset="0"/>
              </a:rPr>
              <a:t>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(0x00400204)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8413104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8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conventions: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Argument values: </a:t>
            </a:r>
            <a:r>
              <a:rPr lang="en-US" sz="2600" dirty="0">
                <a:latin typeface="Courier New" pitchFamily="49" charset="0"/>
                <a:cs typeface="Arial" charset="0"/>
              </a:rPr>
              <a:t>$a0</a:t>
            </a:r>
            <a:r>
              <a:rPr lang="en-US" sz="2600" dirty="0">
                <a:latin typeface="Times New Roman" pitchFamily="18" charset="0"/>
                <a:cs typeface="Arial" charset="0"/>
              </a:rPr>
              <a:t> - </a:t>
            </a:r>
            <a:r>
              <a:rPr lang="en-US" sz="2600" dirty="0">
                <a:latin typeface="Courier New" pitchFamily="49" charset="0"/>
                <a:cs typeface="Arial" charset="0"/>
              </a:rPr>
              <a:t>$a3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Return value: </a:t>
            </a:r>
            <a:r>
              <a:rPr lang="en-US" sz="2600" dirty="0">
                <a:latin typeface="Courier New" pitchFamily="49" charset="0"/>
                <a:cs typeface="Arial" charset="0"/>
              </a:rPr>
              <a:t>$v0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Input Arguments &amp; Return Value</a:t>
            </a:r>
          </a:p>
        </p:txBody>
      </p:sp>
    </p:spTree>
    <p:extLst>
      <p:ext uri="{BB962C8B-B14F-4D97-AF65-F5344CB8AC3E}">
        <p14:creationId xmlns:p14="http://schemas.microsoft.com/office/powerpoint/2010/main" val="351505022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3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38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main()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y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(2, 3, 4, 5);  // 4 arguments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g,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h,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result;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result = (f + g) - (h +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return result;               // return value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Input Arguments &amp; Return Value</a:t>
            </a:r>
          </a:p>
        </p:txBody>
      </p:sp>
    </p:spTree>
    <p:extLst>
      <p:ext uri="{BB962C8B-B14F-4D97-AF65-F5344CB8AC3E}">
        <p14:creationId xmlns:p14="http://schemas.microsoft.com/office/powerpoint/2010/main" val="10728576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Simplicity favors regularity</a:t>
            </a:r>
          </a:p>
          <a:p>
            <a:r>
              <a:rPr lang="en-US" dirty="0"/>
              <a:t>Consistent instruction format</a:t>
            </a:r>
          </a:p>
          <a:p>
            <a:r>
              <a:rPr lang="en-US" dirty="0"/>
              <a:t>Same number of operands (two sources and one destination)</a:t>
            </a:r>
          </a:p>
          <a:p>
            <a:r>
              <a:rPr lang="en-US" dirty="0"/>
              <a:t>E</a:t>
            </a:r>
            <a:r>
              <a:rPr lang="en-US"/>
              <a:t>asier </a:t>
            </a:r>
            <a:r>
              <a:rPr lang="en-US" dirty="0"/>
              <a:t>to encode and handle in hardware</a:t>
            </a:r>
          </a:p>
        </p:txBody>
      </p:sp>
      <p:sp>
        <p:nvSpPr>
          <p:cNvPr id="1025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Design Principle 1</a:t>
            </a:r>
          </a:p>
        </p:txBody>
      </p:sp>
    </p:spTree>
    <p:extLst>
      <p:ext uri="{BB962C8B-B14F-4D97-AF65-F5344CB8AC3E}">
        <p14:creationId xmlns:p14="http://schemas.microsoft.com/office/powerpoint/2010/main" val="1327889905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9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9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690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990600"/>
            <a:ext cx="7162800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r>
              <a:rPr lang="en-US" sz="1700" dirty="0">
                <a:latin typeface="Courier New" pitchFamily="49" charset="0"/>
              </a:rPr>
              <a:t># $s0 = y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main:  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$a0, $0, 2    # argument 0 = 2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$a1, $0, 3    # argument 1 = 3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$a2, $0, 4    # argument 2 = 4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$a3, $0, 5    # argument 3 = 5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jal</a:t>
            </a:r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    # call Function</a:t>
            </a:r>
          </a:p>
          <a:p>
            <a:r>
              <a:rPr lang="en-US" sz="1700" dirty="0">
                <a:latin typeface="Courier New" pitchFamily="49" charset="0"/>
              </a:rPr>
              <a:t>  add  $s0, $v0, $0  # y = returned value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# $s0 = result</a:t>
            </a:r>
          </a:p>
          <a:p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:</a:t>
            </a:r>
          </a:p>
          <a:p>
            <a:r>
              <a:rPr lang="en-US" sz="1700" dirty="0">
                <a:latin typeface="Courier New" pitchFamily="49" charset="0"/>
              </a:rPr>
              <a:t>  add $t0, $a0, $a1  # $t0 = f + g</a:t>
            </a:r>
          </a:p>
          <a:p>
            <a:r>
              <a:rPr lang="en-US" sz="1700" dirty="0">
                <a:latin typeface="Courier New" pitchFamily="49" charset="0"/>
              </a:rPr>
              <a:t>  add $t1, $a2, $a3  # $t1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$s0, $t0, $t1  #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add $v0, $s0, $0   # put return value in $v0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jr</a:t>
            </a:r>
            <a:r>
              <a:rPr lang="en-US" sz="1700" dirty="0">
                <a:latin typeface="Courier New" pitchFamily="49" charset="0"/>
              </a:rPr>
              <a:t>  $</a:t>
            </a:r>
            <a:r>
              <a:rPr lang="en-US" sz="1700" dirty="0" err="1">
                <a:latin typeface="Courier New" pitchFamily="49" charset="0"/>
              </a:rPr>
              <a:t>ra</a:t>
            </a:r>
            <a:r>
              <a:rPr lang="en-US" sz="1700" dirty="0">
                <a:latin typeface="Courier New" pitchFamily="49" charset="0"/>
              </a:rPr>
              <a:t>            # return to caller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Input Arguments &amp; Return Value</a:t>
            </a:r>
          </a:p>
        </p:txBody>
      </p:sp>
    </p:spTree>
    <p:extLst>
      <p:ext uri="{BB962C8B-B14F-4D97-AF65-F5344CB8AC3E}">
        <p14:creationId xmlns:p14="http://schemas.microsoft.com/office/powerpoint/2010/main" val="180383494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07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407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990600"/>
            <a:ext cx="7162800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r>
              <a:rPr lang="en-US" sz="1700" dirty="0">
                <a:latin typeface="Courier New" pitchFamily="49" charset="0"/>
              </a:rPr>
              <a:t># $s0 = result</a:t>
            </a:r>
          </a:p>
          <a:p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: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$t0</a:t>
            </a:r>
            <a:r>
              <a:rPr lang="en-US" sz="1700" dirty="0">
                <a:latin typeface="Courier New" pitchFamily="49" charset="0"/>
              </a:rPr>
              <a:t>, $a0, $a1  # $t0 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$t1</a:t>
            </a:r>
            <a:r>
              <a:rPr lang="en-US" sz="1700" dirty="0">
                <a:latin typeface="Courier New" pitchFamily="49" charset="0"/>
              </a:rPr>
              <a:t>, $a2, $a3  # $t1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$s0</a:t>
            </a:r>
            <a:r>
              <a:rPr lang="en-US" sz="1700" dirty="0">
                <a:latin typeface="Courier New" pitchFamily="49" charset="0"/>
              </a:rPr>
              <a:t>, $t0, $t1  #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add $v0, $s0, $0   # put return value in $v0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jr</a:t>
            </a:r>
            <a:r>
              <a:rPr lang="en-US" sz="1700" dirty="0">
                <a:latin typeface="Courier New" pitchFamily="49" charset="0"/>
              </a:rPr>
              <a:t>  $</a:t>
            </a:r>
            <a:r>
              <a:rPr lang="en-US" sz="1700" dirty="0" err="1">
                <a:latin typeface="Courier New" pitchFamily="49" charset="0"/>
              </a:rPr>
              <a:t>ra</a:t>
            </a:r>
            <a:r>
              <a:rPr lang="en-US" sz="1700" dirty="0">
                <a:latin typeface="Courier New" pitchFamily="49" charset="0"/>
              </a:rPr>
              <a:t>            # return to caller</a:t>
            </a:r>
          </a:p>
        </p:txBody>
      </p:sp>
      <p:sp>
        <p:nvSpPr>
          <p:cNvPr id="11407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3733800"/>
            <a:ext cx="8229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overwrote 3 registers: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$t0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$t1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$s0</a:t>
            </a:r>
            <a:endParaRPr lang="en-US" sz="2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can use </a:t>
            </a:r>
            <a:r>
              <a:rPr lang="en-US" sz="2600" i="1" dirty="0">
                <a:latin typeface="Times New Roman" pitchFamily="18" charset="0"/>
              </a:rPr>
              <a:t>stack </a:t>
            </a:r>
            <a:r>
              <a:rPr lang="en-US" sz="2600" dirty="0">
                <a:latin typeface="Times New Roman" pitchFamily="18" charset="0"/>
              </a:rPr>
              <a:t>to temporarily store registers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Input Arguments &amp; Return Value</a:t>
            </a:r>
          </a:p>
        </p:txBody>
      </p:sp>
    </p:spTree>
    <p:extLst>
      <p:ext uri="{BB962C8B-B14F-4D97-AF65-F5344CB8AC3E}">
        <p14:creationId xmlns:p14="http://schemas.microsoft.com/office/powerpoint/2010/main" val="397183080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81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946018"/>
              </p:ext>
            </p:extLst>
          </p:nvPr>
        </p:nvGraphicFramePr>
        <p:xfrm>
          <a:off x="6172200" y="1447800"/>
          <a:ext cx="2465387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7" r:id="rId8" imgW="1104900" imgH="1981200" progId="">
                  <p:embed/>
                </p:oleObj>
              </mc:Choice>
              <mc:Fallback>
                <p:oleObj r:id="rId8" imgW="1104900" imgH="198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447800"/>
                        <a:ext cx="2465387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827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82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828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533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used to temporarily save variables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Like stack of dishes, last-in-first-out (LIFO) queue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Expands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uses more memory when more space needed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Contracts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uses less memory when the space is no longer needed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Stack</a:t>
            </a:r>
          </a:p>
        </p:txBody>
      </p:sp>
    </p:spTree>
    <p:extLst>
      <p:ext uri="{BB962C8B-B14F-4D97-AF65-F5344CB8AC3E}">
        <p14:creationId xmlns:p14="http://schemas.microsoft.com/office/powerpoint/2010/main" val="302449559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483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600685"/>
              </p:ext>
            </p:extLst>
          </p:nvPr>
        </p:nvGraphicFramePr>
        <p:xfrm>
          <a:off x="839788" y="3055937"/>
          <a:ext cx="8304212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VISIO" r:id="rId8" imgW="3656520" imgH="1400040" progId="Visio.Drawing.6">
                  <p:embed/>
                </p:oleObj>
              </mc:Choice>
              <mc:Fallback>
                <p:oleObj name="VISIO" r:id="rId8" imgW="3656520" imgH="140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055937"/>
                        <a:ext cx="8304212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483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Grows down (from higher to lower memory addresses)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Stack pointer: </a:t>
            </a:r>
            <a:r>
              <a:rPr lang="en-US" sz="3200" dirty="0">
                <a:latin typeface="Courier New" pitchFamily="49" charset="0"/>
                <a:cs typeface="Arial" charset="0"/>
              </a:rPr>
              <a:t>$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3200" dirty="0">
                <a:latin typeface="Times New Roman" pitchFamily="18" charset="0"/>
                <a:cs typeface="Arial" charset="0"/>
              </a:rPr>
              <a:t> points to top of the stack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Stack</a:t>
            </a:r>
          </a:p>
        </p:txBody>
      </p:sp>
    </p:spTree>
    <p:extLst>
      <p:ext uri="{BB962C8B-B14F-4D97-AF65-F5344CB8AC3E}">
        <p14:creationId xmlns:p14="http://schemas.microsoft.com/office/powerpoint/2010/main" val="146561350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3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447800" y="3335338"/>
            <a:ext cx="7772400" cy="2913062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diffofsums</a:t>
            </a:r>
            <a:r>
              <a:rPr lang="en-US" sz="20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</a:t>
            </a:r>
            <a:r>
              <a:rPr lang="en-US" sz="2000" b="1" dirty="0">
                <a:solidFill>
                  <a:srgbClr val="FF3300"/>
                </a:solidFill>
                <a:latin typeface="Courier New" pitchFamily="49" charset="0"/>
              </a:rPr>
              <a:t>$t0</a:t>
            </a:r>
            <a:r>
              <a:rPr lang="en-US" sz="2000" dirty="0">
                <a:latin typeface="Courier New" pitchFamily="49" charset="0"/>
              </a:rPr>
              <a:t>, $a0, $a1  # $t0 = f + g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</a:t>
            </a:r>
            <a:r>
              <a:rPr lang="en-US" sz="2000" b="1" dirty="0">
                <a:solidFill>
                  <a:srgbClr val="FF3300"/>
                </a:solidFill>
                <a:latin typeface="Courier New" pitchFamily="49" charset="0"/>
              </a:rPr>
              <a:t>$t1</a:t>
            </a:r>
            <a:r>
              <a:rPr lang="en-US" sz="2000" dirty="0">
                <a:latin typeface="Courier New" pitchFamily="49" charset="0"/>
              </a:rPr>
              <a:t>, $a2, $a3  # $t1 = h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sub </a:t>
            </a:r>
            <a:r>
              <a:rPr lang="en-US" sz="2000" b="1" dirty="0">
                <a:solidFill>
                  <a:srgbClr val="FF3300"/>
                </a:solidFill>
                <a:latin typeface="Courier New" pitchFamily="49" charset="0"/>
              </a:rPr>
              <a:t>$s0</a:t>
            </a:r>
            <a:r>
              <a:rPr lang="en-US" sz="2000" dirty="0">
                <a:latin typeface="Courier New" pitchFamily="49" charset="0"/>
              </a:rPr>
              <a:t>, $t0, $t1  # result = (f + g) - (h +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$v0, $s0, $0   # put return value in $v0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# return to caller</a:t>
            </a:r>
          </a:p>
        </p:txBody>
      </p:sp>
      <p:sp>
        <p:nvSpPr>
          <p:cNvPr id="1079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9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93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Called functions must have no unintended side effects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But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3000" dirty="0">
                <a:latin typeface="Times New Roman" pitchFamily="18" charset="0"/>
                <a:cs typeface="Arial" charset="0"/>
              </a:rPr>
              <a:t> overwrites 3 registers: </a:t>
            </a:r>
            <a:r>
              <a:rPr lang="en-US" sz="3000" dirty="0">
                <a:latin typeface="Courier New" pitchFamily="49" charset="0"/>
                <a:cs typeface="Arial" charset="0"/>
              </a:rPr>
              <a:t>$t0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$t1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$s0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How Functions use the Stack</a:t>
            </a:r>
          </a:p>
        </p:txBody>
      </p:sp>
    </p:spTree>
    <p:extLst>
      <p:ext uri="{BB962C8B-B14F-4D97-AF65-F5344CB8AC3E}">
        <p14:creationId xmlns:p14="http://schemas.microsoft.com/office/powerpoint/2010/main" val="391149423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371600" y="1143000"/>
            <a:ext cx="7772400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diffofsums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-12  # make space on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                   # to store 3 registers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$s0, 8($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save $s0 on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$t0, 4($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save $t0 on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$t1, 0($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save $t1 on stack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$t0, $a0, $a1  # $t0 = f + g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$t1, $a2, $a3  # $t1 = h + </a:t>
            </a:r>
            <a:r>
              <a:rPr lang="en-US" sz="1800" dirty="0" err="1">
                <a:latin typeface="Courier New" pitchFamily="49" charset="0"/>
              </a:rPr>
              <a:t>i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sub  $s0, $t0, $t1  # result = (f + g) - (h +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$v0, $s0, $0   # put return value in $v0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$t1, 0($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restore $t1 from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$t0, 4($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restore $t0 from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$s0, 8($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restore $s0 from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12   #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deallocate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stack space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jr</a:t>
            </a:r>
            <a:r>
              <a:rPr lang="en-US" sz="1800" dirty="0">
                <a:latin typeface="Courier New" pitchFamily="49" charset="0"/>
              </a:rPr>
              <a:t>   $</a:t>
            </a:r>
            <a:r>
              <a:rPr lang="en-US" sz="1800" dirty="0" err="1">
                <a:latin typeface="Courier New" pitchFamily="49" charset="0"/>
              </a:rPr>
              <a:t>ra</a:t>
            </a:r>
            <a:r>
              <a:rPr lang="en-US" sz="1800" dirty="0">
                <a:latin typeface="Courier New" pitchFamily="49" charset="0"/>
              </a:rPr>
              <a:t>            # return to caller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80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0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0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Storing Register Values on the Stack</a:t>
            </a:r>
          </a:p>
        </p:txBody>
      </p:sp>
    </p:spTree>
    <p:extLst>
      <p:ext uri="{BB962C8B-B14F-4D97-AF65-F5344CB8AC3E}">
        <p14:creationId xmlns:p14="http://schemas.microsoft.com/office/powerpoint/2010/main" val="217620381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13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8207531"/>
              </p:ext>
            </p:extLst>
          </p:nvPr>
        </p:nvGraphicFramePr>
        <p:xfrm>
          <a:off x="990600" y="1752600"/>
          <a:ext cx="777240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5" name="VISIO" r:id="rId8" imgW="3504240" imgH="1388520" progId="Visio.Drawing.6">
                  <p:embed/>
                </p:oleObj>
              </mc:Choice>
              <mc:Fallback>
                <p:oleObj name="VISIO" r:id="rId8" imgW="3504240" imgH="1388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772400" cy="294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3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1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134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The stack during </a:t>
            </a:r>
            <a:r>
              <a:rPr lang="en-US" sz="41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diffofsums</a:t>
            </a:r>
            <a:r>
              <a:rPr lang="en-US" sz="4100" dirty="0">
                <a:solidFill>
                  <a:schemeClr val="bg1"/>
                </a:solidFill>
                <a:latin typeface="+mj-lt"/>
              </a:rPr>
              <a:t> Call</a:t>
            </a:r>
          </a:p>
        </p:txBody>
      </p:sp>
    </p:spTree>
    <p:extLst>
      <p:ext uri="{BB962C8B-B14F-4D97-AF65-F5344CB8AC3E}">
        <p14:creationId xmlns:p14="http://schemas.microsoft.com/office/powerpoint/2010/main" val="3236640493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399" name="Group 3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4057240"/>
              </p:ext>
            </p:extLst>
          </p:nvPr>
        </p:nvGraphicFramePr>
        <p:xfrm>
          <a:off x="1295400" y="1447800"/>
          <a:ext cx="7162800" cy="4126992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Preserved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Callee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-Saved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Nonpreserved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Caller-Saved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$s0-$s7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$t0-$t9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ra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$a0-$a3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$v0-$v1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stack above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stack below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2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2285890930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proc1: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-4   # make space on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save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on stack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proc2	  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...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restore $s0 from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4    #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deallocate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stack space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 # return to caller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83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339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3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 Function Calls</a:t>
            </a:r>
          </a:p>
        </p:txBody>
      </p:sp>
    </p:spTree>
    <p:extLst>
      <p:ext uri="{BB962C8B-B14F-4D97-AF65-F5344CB8AC3E}">
        <p14:creationId xmlns:p14="http://schemas.microsoft.com/office/powerpoint/2010/main" val="1096101711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diffofsums</a:t>
            </a:r>
            <a:r>
              <a:rPr lang="en-US" sz="20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-4  # make space on stack to 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				   # store one register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$s0,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save $s0 on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         # no need to save $t0 or $t1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$t0, $a0, $a1  # $t0 = f + g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$t1, $a2, $a3  # $t1 = h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sub $s0, $t0, $t1  # result = (f + g) - (h +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$v0, $s0, $0   # put return value in $v0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$s0,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restore $s0 from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4   #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deallocate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stack space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# return to caller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153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Storing Saved Registers on the Stack</a:t>
            </a:r>
          </a:p>
        </p:txBody>
      </p:sp>
    </p:spTree>
    <p:extLst>
      <p:ext uri="{BB962C8B-B14F-4D97-AF65-F5344CB8AC3E}">
        <p14:creationId xmlns:p14="http://schemas.microsoft.com/office/powerpoint/2010/main" val="75434808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6893</TotalTime>
  <Words>6234</Words>
  <Application>Microsoft Office PowerPoint</Application>
  <PresentationFormat>Presentación en pantalla (4:3)</PresentationFormat>
  <Paragraphs>1420</Paragraphs>
  <Slides>135</Slides>
  <Notes>134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135</vt:i4>
      </vt:variant>
    </vt:vector>
  </HeadingPairs>
  <TitlesOfParts>
    <vt:vector size="142" baseType="lpstr">
      <vt:lpstr>Arial</vt:lpstr>
      <vt:lpstr>Calibri</vt:lpstr>
      <vt:lpstr>Courier New</vt:lpstr>
      <vt:lpstr>Courier10 BT</vt:lpstr>
      <vt:lpstr>Times New Roman</vt:lpstr>
      <vt:lpstr>Office Theme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david5555595@hotmail.com</cp:lastModifiedBy>
  <cp:revision>82</cp:revision>
  <dcterms:created xsi:type="dcterms:W3CDTF">2012-08-07T04:56:47Z</dcterms:created>
  <dcterms:modified xsi:type="dcterms:W3CDTF">2018-02-20T19:20:37Z</dcterms:modified>
</cp:coreProperties>
</file>