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A066-A7CB-42A3-9065-3B65537A3675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01158-619E-448E-B683-C74A464C79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4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Electrokinetic</a:t>
            </a:r>
            <a:r>
              <a:rPr lang="en-US" dirty="0" smtClean="0"/>
              <a:t> flow covers in principle the transport of liquids (</a:t>
            </a:r>
            <a:r>
              <a:rPr lang="en-US" dirty="0" err="1" smtClean="0"/>
              <a:t>electroosmosis</a:t>
            </a:r>
            <a:r>
              <a:rPr lang="en-US" dirty="0" smtClean="0"/>
              <a:t>) and samples (electrophoresis) in response to an electric field. Both motions are associated with the electric double layer that is formed spontaneously at the solid–liquid interface in which there is a net charge density.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1158-619E-448E-B683-C74A464C79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1158-619E-448E-B683-C74A464C792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1158-619E-448E-B683-C74A464C792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1158-619E-448E-B683-C74A464C79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1158-619E-448E-B683-C74A464C792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1158-619E-448E-B683-C74A464C792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4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1158-619E-448E-B683-C74A464C792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4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01158-619E-448E-B683-C74A464C792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4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  <p:pic>
        <p:nvPicPr>
          <p:cNvPr id="1026" name="Picture 2" descr="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51" y="0"/>
            <a:ext cx="1387549" cy="13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30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00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70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96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9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58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75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936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45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2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0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FBBC-7091-4FCC-84AB-62C044F5EEB5}" type="datetimeFigureOut">
              <a:rPr lang="es-ES" smtClean="0"/>
              <a:t>12/09/2016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C693B-494E-4ED8-8EC3-65D8B6EF99B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2" descr="Imag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451" y="0"/>
            <a:ext cx="1387549" cy="13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9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Fluid Mechanics II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5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 Motion </a:t>
            </a:r>
            <a:r>
              <a:rPr lang="en-US" dirty="0"/>
              <a:t>O</a:t>
            </a:r>
            <a:r>
              <a:rPr lang="en-US" dirty="0" smtClean="0"/>
              <a:t>ccurs In Many Forms Around Us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0888"/>
            <a:ext cx="7272808" cy="40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83568" y="1592086"/>
            <a:ext cx="6173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Small Fluid Drops  (Surface tension is important)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74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 Motion </a:t>
            </a:r>
            <a:r>
              <a:rPr lang="en-US" dirty="0"/>
              <a:t>O</a:t>
            </a:r>
            <a:r>
              <a:rPr lang="en-US" dirty="0" smtClean="0"/>
              <a:t>ccurs In Many Forms Around Us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51276"/>
            <a:ext cx="3334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1556792"/>
            <a:ext cx="3547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dolphin Blowing a </a:t>
            </a:r>
            <a:r>
              <a:rPr lang="en-US" dirty="0" err="1" smtClean="0"/>
              <a:t>toroidal</a:t>
            </a:r>
            <a:r>
              <a:rPr lang="en-US" dirty="0" smtClean="0"/>
              <a:t> Bubble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1340768"/>
            <a:ext cx="2601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u="sng" dirty="0" smtClean="0"/>
              <a:t>Continuum Hypothesis </a:t>
            </a:r>
            <a:endParaRPr lang="en-US" u="sng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844824"/>
            <a:ext cx="4464496" cy="481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65" y="1324744"/>
            <a:ext cx="4752528" cy="467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1340768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u="sng" dirty="0" smtClean="0"/>
              <a:t>Molecular Dynamics</a:t>
            </a:r>
            <a:endParaRPr lang="en-US" u="sng" dirty="0"/>
          </a:p>
        </p:txBody>
      </p:sp>
      <p:sp>
        <p:nvSpPr>
          <p:cNvPr id="4" name="3 CuadroTexto"/>
          <p:cNvSpPr txBox="1"/>
          <p:nvPr/>
        </p:nvSpPr>
        <p:spPr>
          <a:xfrm>
            <a:off x="1691680" y="593272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Coalescence of two L-J liquid flow in a </a:t>
            </a:r>
            <a:r>
              <a:rPr lang="en-US" sz="1200" dirty="0" err="1" smtClean="0"/>
              <a:t>Couette</a:t>
            </a:r>
            <a:r>
              <a:rPr lang="en-US" sz="1200" dirty="0" smtClean="0"/>
              <a:t>  flow. Static atomic configuration</a:t>
            </a:r>
          </a:p>
          <a:p>
            <a:r>
              <a:rPr lang="en-US" sz="1200" dirty="0" smtClean="0"/>
              <a:t>of the drop and walls after equilibrium  at time 20ƭ (a) 75, 96, 98, 100, 102, 140ƭ8 (b-g)</a:t>
            </a:r>
          </a:p>
        </p:txBody>
      </p:sp>
    </p:spTree>
    <p:extLst>
      <p:ext uri="{BB962C8B-B14F-4D97-AF65-F5344CB8AC3E}">
        <p14:creationId xmlns:p14="http://schemas.microsoft.com/office/powerpoint/2010/main" val="30828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899592" y="134076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u="sng" dirty="0" smtClean="0"/>
              <a:t>Thin Films</a:t>
            </a:r>
            <a:endParaRPr lang="en-US" u="sng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093" y="1738430"/>
            <a:ext cx="5794109" cy="36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031633" y="5444601"/>
            <a:ext cx="2765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Thin</a:t>
            </a:r>
            <a:r>
              <a:rPr lang="es-ES" dirty="0"/>
              <a:t>-film </a:t>
            </a:r>
            <a:r>
              <a:rPr lang="es-ES" dirty="0" err="1"/>
              <a:t>photovoltaic</a:t>
            </a:r>
            <a:r>
              <a:rPr lang="es-ES" dirty="0"/>
              <a:t> </a:t>
            </a:r>
            <a:r>
              <a:rPr lang="es-ES" dirty="0" err="1" smtClean="0"/>
              <a:t>cells</a:t>
            </a:r>
            <a:r>
              <a:rPr lang="es-ES" dirty="0" smtClean="0"/>
              <a:t> </a:t>
            </a:r>
          </a:p>
          <a:p>
            <a:r>
              <a:rPr lang="en-US" dirty="0" smtClean="0"/>
              <a:t>Thin-film batteries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932550" y="5444601"/>
            <a:ext cx="1129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080000" cy="26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1412776"/>
            <a:ext cx="331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u="sng" dirty="0" smtClean="0"/>
              <a:t>Viscosity and Newtonian Fluids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955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412776"/>
            <a:ext cx="304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u="sng" dirty="0" smtClean="0"/>
              <a:t>On to equations of motions </a:t>
            </a:r>
            <a:endParaRPr lang="en-US" u="sng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6073667" cy="278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0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412776"/>
            <a:ext cx="36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u="sng" dirty="0" smtClean="0"/>
              <a:t>On to equations of motions (</a:t>
            </a:r>
            <a:r>
              <a:rPr lang="en-US" u="sng" dirty="0" err="1" smtClean="0"/>
              <a:t>cont</a:t>
            </a:r>
            <a:r>
              <a:rPr lang="en-US" u="sng" dirty="0" smtClean="0"/>
              <a:t>) </a:t>
            </a:r>
            <a:endParaRPr lang="en-US" u="sng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82108"/>
            <a:ext cx="6240000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941168"/>
            <a:ext cx="71151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430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412776"/>
            <a:ext cx="36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u="sng" dirty="0" smtClean="0"/>
              <a:t>On to equations of motions (</a:t>
            </a:r>
            <a:r>
              <a:rPr lang="en-US" u="sng" dirty="0" err="1" smtClean="0"/>
              <a:t>cont</a:t>
            </a:r>
            <a:r>
              <a:rPr lang="en-US" u="sng" dirty="0" smtClean="0"/>
              <a:t>) </a:t>
            </a:r>
            <a:endParaRPr lang="en-US" u="sng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82108"/>
            <a:ext cx="6048672" cy="449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7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412776"/>
            <a:ext cx="364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 </a:t>
            </a:r>
            <a:r>
              <a:rPr lang="en-US" u="sng" dirty="0" smtClean="0"/>
              <a:t>On to equations of motions (</a:t>
            </a:r>
            <a:r>
              <a:rPr lang="en-US" u="sng" dirty="0" err="1" smtClean="0"/>
              <a:t>cont</a:t>
            </a:r>
            <a:r>
              <a:rPr lang="en-US" u="sng" dirty="0" smtClean="0"/>
              <a:t>) </a:t>
            </a:r>
            <a:endParaRPr lang="en-US" u="sng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912000" cy="3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685054" y="2644170"/>
            <a:ext cx="5839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>
                <a:effectLst/>
              </a:rPr>
              <a:t>agnetic: </a:t>
            </a:r>
            <a:r>
              <a:rPr lang="en-US" dirty="0" err="1" smtClean="0">
                <a:effectLst/>
              </a:rPr>
              <a:t>ferrofluid</a:t>
            </a:r>
            <a:r>
              <a:rPr lang="en-US" dirty="0" smtClean="0">
                <a:effectLst/>
              </a:rPr>
              <a:t> is  a liquid which becomes strongly magnetized in the presence of a magnetic field. A liquid magnet or </a:t>
            </a:r>
            <a:r>
              <a:rPr lang="en-US" dirty="0" err="1" smtClean="0">
                <a:effectLst/>
              </a:rPr>
              <a:t>ferrofluid</a:t>
            </a:r>
            <a:r>
              <a:rPr lang="en-US" dirty="0" smtClean="0">
                <a:effectLst/>
              </a:rPr>
              <a:t> is a colloidal mixture of magnetic particles (~10 nm in diameter) </a:t>
            </a:r>
            <a:endParaRPr lang="en-US" dirty="0"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691004" y="4077072"/>
            <a:ext cx="6049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Electric: electric fields and dielectric materials, </a:t>
            </a:r>
            <a:r>
              <a:rPr lang="en-US" dirty="0" err="1" smtClean="0"/>
              <a:t>electrokinetic</a:t>
            </a:r>
            <a:r>
              <a:rPr lang="en-US" dirty="0" smtClean="0"/>
              <a:t> flows, electrophoresis.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6" y="1196752"/>
            <a:ext cx="875438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Continuum hypothesis: Material and transport properties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Newtonian fluids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Relation Stress </a:t>
            </a:r>
            <a:r>
              <a:rPr lang="en-US" sz="2800" dirty="0" err="1" smtClean="0"/>
              <a:t>vs</a:t>
            </a:r>
            <a:r>
              <a:rPr lang="en-US" sz="2800" dirty="0" smtClean="0"/>
              <a:t> Rate of Strain; pressure and </a:t>
            </a:r>
          </a:p>
          <a:p>
            <a:pPr lvl="4"/>
            <a:r>
              <a:rPr lang="en-US" sz="2800" dirty="0" smtClean="0"/>
              <a:t>density variations</a:t>
            </a:r>
          </a:p>
          <a:p>
            <a:pPr lvl="4"/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Reynolds number, </a:t>
            </a:r>
            <a:r>
              <a:rPr lang="en-US" sz="2800" dirty="0" err="1" smtClean="0"/>
              <a:t>Navier</a:t>
            </a:r>
            <a:r>
              <a:rPr lang="en-US" sz="2800" dirty="0" smtClean="0"/>
              <a:t>-Stokes </a:t>
            </a:r>
            <a:r>
              <a:rPr lang="en-US" sz="2800" dirty="0" err="1" smtClean="0"/>
              <a:t>eqns</a:t>
            </a:r>
            <a:r>
              <a:rPr lang="en-US" sz="2800" dirty="0" smtClean="0"/>
              <a:t>-additional </a:t>
            </a:r>
          </a:p>
          <a:p>
            <a:pPr lvl="1"/>
            <a:r>
              <a:rPr lang="en-US" sz="2800" dirty="0" smtClean="0"/>
              <a:t>body forces, interfacial tension: statics, interface </a:t>
            </a:r>
          </a:p>
          <a:p>
            <a:pPr lvl="1"/>
            <a:r>
              <a:rPr lang="en-US" sz="2800" dirty="0" smtClean="0"/>
              <a:t>Deformation, gradients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77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1412776"/>
            <a:ext cx="220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u="sng" dirty="0" smtClean="0"/>
              <a:t>Reynolds Number </a:t>
            </a:r>
            <a:endParaRPr lang="en-US" u="sng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2383181"/>
            <a:ext cx="5472256" cy="255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259632" y="1948190"/>
            <a:ext cx="224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Newton´s Second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37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1900238"/>
            <a:ext cx="65246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1412776"/>
            <a:ext cx="220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u="sng" dirty="0" smtClean="0"/>
              <a:t>Reynolds Number 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3252161" y="3429000"/>
                <a:ext cx="2317301" cy="1216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ES" sz="36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s-ES" sz="36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s-E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ES" sz="3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S" sz="3600" i="1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s-ES" sz="3600" i="1">
                              <a:latin typeface="Cambria Math"/>
                              <a:ea typeface="Cambria Math"/>
                            </a:rPr>
                            <m:t>𝑈𝐿</m:t>
                          </m:r>
                          <m:r>
                            <m:rPr>
                              <m:nor/>
                            </m:rPr>
                            <a:rPr lang="en-US" sz="3600" dirty="0"/>
                            <m:t>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sz="3600">
                              <a:latin typeface="Cambria Math"/>
                              <a:ea typeface="Cambria Math"/>
                            </a:rPr>
                            <m:t>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61" y="3429000"/>
                <a:ext cx="2317301" cy="12162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84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1412776"/>
            <a:ext cx="498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u="sng" dirty="0" smtClean="0"/>
              <a:t>Interfacial tension (Force/Length or energy/area)</a:t>
            </a:r>
            <a:endParaRPr lang="en-US" u="sng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02" y="1782108"/>
            <a:ext cx="5953270" cy="48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4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Concepts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1412776"/>
            <a:ext cx="498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u="sng" dirty="0" smtClean="0"/>
              <a:t>Interfacial tension (Force/Length or energy/area)</a:t>
            </a:r>
            <a:endParaRPr lang="en-US" u="sng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60" y="2060848"/>
            <a:ext cx="5617904" cy="149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09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Prototypical Flows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1412776"/>
            <a:ext cx="313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Steady Pressure-Driven flows</a:t>
            </a:r>
            <a:endParaRPr lang="en-US" u="sng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6" y="1700808"/>
            <a:ext cx="68389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5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Prototypical Flows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1412776"/>
            <a:ext cx="38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 Steady Pressure-Driven flows (Cont.)</a:t>
            </a:r>
            <a:endParaRPr lang="en-US" u="sng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984733" cy="308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1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904656" cy="503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Prototypical Flows</a:t>
            </a:r>
            <a:endParaRPr lang="en-US" dirty="0"/>
          </a:p>
        </p:txBody>
      </p:sp>
      <p:sp>
        <p:nvSpPr>
          <p:cNvPr id="9" name="8 CuadroTexto"/>
          <p:cNvSpPr txBox="1"/>
          <p:nvPr/>
        </p:nvSpPr>
        <p:spPr>
          <a:xfrm>
            <a:off x="1043608" y="1412776"/>
            <a:ext cx="198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Condition Flows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037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atoms to atmospheres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en-US" dirty="0" smtClean="0"/>
              <a:t>Mechanics in the physical sciences</a:t>
            </a:r>
          </a:p>
          <a:p>
            <a:pPr lvl="1"/>
            <a:r>
              <a:rPr lang="en-US" dirty="0" smtClean="0"/>
              <a:t>Classical mechanics </a:t>
            </a:r>
          </a:p>
          <a:p>
            <a:pPr lvl="2"/>
            <a:r>
              <a:rPr lang="en-US" dirty="0" smtClean="0"/>
              <a:t>particles and rigid body dynamics</a:t>
            </a:r>
          </a:p>
          <a:p>
            <a:pPr lvl="1"/>
            <a:r>
              <a:rPr lang="en-US" dirty="0" smtClean="0"/>
              <a:t>Celestial mechanics</a:t>
            </a:r>
          </a:p>
          <a:p>
            <a:pPr lvl="2"/>
            <a:r>
              <a:rPr lang="en-US" dirty="0" smtClean="0"/>
              <a:t>motion of stars, planets, comets,…</a:t>
            </a:r>
          </a:p>
          <a:p>
            <a:pPr lvl="1"/>
            <a:r>
              <a:rPr lang="en-US" dirty="0" smtClean="0"/>
              <a:t>Quantum mechanics</a:t>
            </a:r>
          </a:p>
          <a:p>
            <a:pPr lvl="2"/>
            <a:r>
              <a:rPr lang="en-US" dirty="0" smtClean="0"/>
              <a:t>atoms and clusters of atoms</a:t>
            </a:r>
          </a:p>
          <a:p>
            <a:pPr lvl="1"/>
            <a:r>
              <a:rPr lang="en-US" dirty="0" smtClean="0"/>
              <a:t>Statistical mechanics</a:t>
            </a:r>
          </a:p>
          <a:p>
            <a:pPr lvl="2"/>
            <a:r>
              <a:rPr lang="en-US" dirty="0" smtClean="0"/>
              <a:t>properties of large numbers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From atoms to atmospheres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r>
              <a:rPr lang="en-US" dirty="0" smtClean="0"/>
              <a:t>Continuum mechanics(materials viewed as continua)</a:t>
            </a:r>
          </a:p>
          <a:p>
            <a:pPr lvl="1"/>
            <a:r>
              <a:rPr lang="en-US" dirty="0" smtClean="0"/>
              <a:t>Electrodynamics</a:t>
            </a:r>
          </a:p>
          <a:p>
            <a:pPr lvl="1"/>
            <a:r>
              <a:rPr lang="en-US" dirty="0" smtClean="0"/>
              <a:t>Thermodynamics</a:t>
            </a:r>
          </a:p>
          <a:p>
            <a:pPr lvl="1"/>
            <a:r>
              <a:rPr lang="en-US" dirty="0" smtClean="0"/>
              <a:t>Solid mechanics </a:t>
            </a:r>
          </a:p>
          <a:p>
            <a:pPr lvl="1"/>
            <a:r>
              <a:rPr lang="en-US" dirty="0" smtClean="0"/>
              <a:t>Fluid mechanics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View of the world by Fluid Dynamists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048672" cy="527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68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 Motion </a:t>
            </a:r>
            <a:r>
              <a:rPr lang="en-US" dirty="0"/>
              <a:t>O</a:t>
            </a:r>
            <a:r>
              <a:rPr lang="en-US" dirty="0" smtClean="0"/>
              <a:t>ccurs In Many Forms Around Us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71859"/>
            <a:ext cx="3095625" cy="3095625"/>
          </a:xfrm>
        </p:spPr>
      </p:pic>
      <p:sp>
        <p:nvSpPr>
          <p:cNvPr id="5" name="4 CuadroTexto"/>
          <p:cNvSpPr txBox="1"/>
          <p:nvPr/>
        </p:nvSpPr>
        <p:spPr>
          <a:xfrm>
            <a:off x="827583" y="1942809"/>
            <a:ext cx="113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Big </a:t>
            </a:r>
            <a:r>
              <a:rPr lang="es-ES" dirty="0" err="1" smtClean="0">
                <a:solidFill>
                  <a:srgbClr val="FF0000"/>
                </a:solidFill>
              </a:rPr>
              <a:t>Waves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167" y="2113781"/>
            <a:ext cx="28098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936782" y="1736726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s-ES" dirty="0"/>
              <a:t>Short </a:t>
            </a:r>
            <a:r>
              <a:rPr lang="es-ES" dirty="0" err="1"/>
              <a:t>Waves</a:t>
            </a:r>
            <a:endParaRPr lang="es-E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69" y="3933056"/>
            <a:ext cx="24288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012103" y="4569875"/>
            <a:ext cx="125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Ship Waves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40240" y="1450963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Water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Waves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 Motion </a:t>
            </a:r>
            <a:r>
              <a:rPr lang="en-US" dirty="0"/>
              <a:t>O</a:t>
            </a:r>
            <a:r>
              <a:rPr lang="en-US" dirty="0" smtClean="0"/>
              <a:t>ccurs In Many Forms Around Us</a:t>
            </a:r>
            <a:endParaRPr lang="en-U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095625" cy="3095625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05064"/>
            <a:ext cx="1828800" cy="182880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88840"/>
            <a:ext cx="2160240" cy="216024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1187624" y="4581128"/>
            <a:ext cx="104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Bicycling </a:t>
            </a:r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3657600" y="5877272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Airplanes </a:t>
            </a:r>
            <a:endParaRPr lang="en-U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76256" y="4149080"/>
            <a:ext cx="137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Formula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 Motion </a:t>
            </a:r>
            <a:r>
              <a:rPr lang="en-US" dirty="0"/>
              <a:t>O</a:t>
            </a:r>
            <a:r>
              <a:rPr lang="en-US" dirty="0" smtClean="0"/>
              <a:t>ccurs In Many Forms Around Us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03346"/>
            <a:ext cx="4089378" cy="284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75656" y="1772816"/>
            <a:ext cx="165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and Small</a:t>
            </a:r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6012160" y="3428999"/>
            <a:ext cx="1784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Micro-Organisms</a:t>
            </a:r>
          </a:p>
          <a:p>
            <a:r>
              <a:rPr lang="en-US" dirty="0" smtClean="0"/>
              <a:t>flagella- cilia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2627784" y="530120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 Motion </a:t>
            </a:r>
            <a:r>
              <a:rPr lang="en-US" dirty="0"/>
              <a:t>O</a:t>
            </a:r>
            <a:r>
              <a:rPr lang="en-US" dirty="0" smtClean="0"/>
              <a:t>ccurs In Many Forms Around Us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75656" y="1772816"/>
            <a:ext cx="87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Rowing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1259632" y="4513312"/>
            <a:ext cx="274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 </a:t>
            </a:r>
            <a:r>
              <a:rPr lang="en-US" dirty="0" err="1" smtClean="0"/>
              <a:t>vs</a:t>
            </a:r>
            <a:r>
              <a:rPr lang="en-US" dirty="0" smtClean="0"/>
              <a:t> number of rowers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2" y="2250808"/>
            <a:ext cx="3298718" cy="217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16703"/>
            <a:ext cx="30765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787290" y="1597480"/>
            <a:ext cx="179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Running of water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6156176" y="4797152"/>
            <a:ext cx="12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Jesus Lizard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464</Words>
  <Application>Microsoft Office PowerPoint</Application>
  <PresentationFormat>Presentación en pantalla (4:3)</PresentationFormat>
  <Paragraphs>100</Paragraphs>
  <Slides>26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Fluid Mechanics II</vt:lpstr>
      <vt:lpstr>Recall</vt:lpstr>
      <vt:lpstr>From atoms to atmospheres</vt:lpstr>
      <vt:lpstr>From atoms to atmospheres</vt:lpstr>
      <vt:lpstr>View of the world by Fluid Dynamists</vt:lpstr>
      <vt:lpstr>Fluid Motion Occurs In Many Forms Around Us</vt:lpstr>
      <vt:lpstr>Fluid Motion Occurs In Many Forms Around Us</vt:lpstr>
      <vt:lpstr>Fluid Motion Occurs In Many Forms Around Us</vt:lpstr>
      <vt:lpstr>Fluid Motion Occurs In Many Forms Around Us</vt:lpstr>
      <vt:lpstr>Fluid Motion Occurs In Many Forms Around Us</vt:lpstr>
      <vt:lpstr>Fluid Motion Occurs In Many Forms Around Us</vt:lpstr>
      <vt:lpstr>Elementary Concepts</vt:lpstr>
      <vt:lpstr>Elementary Concepts</vt:lpstr>
      <vt:lpstr>Elementary Concepts</vt:lpstr>
      <vt:lpstr>Elementary Concepts</vt:lpstr>
      <vt:lpstr>Elementary Concepts</vt:lpstr>
      <vt:lpstr>Elementary Concepts</vt:lpstr>
      <vt:lpstr>Elementary Concepts</vt:lpstr>
      <vt:lpstr>Elementary Concepts</vt:lpstr>
      <vt:lpstr>Elementary Concepts</vt:lpstr>
      <vt:lpstr>Elementary Concepts</vt:lpstr>
      <vt:lpstr>Elementary Concepts</vt:lpstr>
      <vt:lpstr>Elementary Concepts</vt:lpstr>
      <vt:lpstr>Prototypical Flows</vt:lpstr>
      <vt:lpstr>Prototypical Flows</vt:lpstr>
      <vt:lpstr>Prototypical Flows</vt:lpstr>
    </vt:vector>
  </TitlesOfParts>
  <Company>Universidad Europea de Madrid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II</dc:title>
  <dc:creator>JOSE OMAR MARTINEZ LUCCI</dc:creator>
  <cp:lastModifiedBy>JOSE OMAR MARTINEZ LUCCI</cp:lastModifiedBy>
  <cp:revision>21</cp:revision>
  <dcterms:created xsi:type="dcterms:W3CDTF">2012-09-13T09:25:21Z</dcterms:created>
  <dcterms:modified xsi:type="dcterms:W3CDTF">2016-09-12T13:11:31Z</dcterms:modified>
</cp:coreProperties>
</file>