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1"/>
  </p:notesMasterIdLst>
  <p:sldIdLst>
    <p:sldId id="257" r:id="rId5"/>
    <p:sldId id="323" r:id="rId6"/>
    <p:sldId id="327" r:id="rId7"/>
    <p:sldId id="328" r:id="rId8"/>
    <p:sldId id="330" r:id="rId9"/>
    <p:sldId id="418" r:id="rId10"/>
    <p:sldId id="419" r:id="rId11"/>
    <p:sldId id="409" r:id="rId12"/>
    <p:sldId id="408" r:id="rId13"/>
    <p:sldId id="392" r:id="rId14"/>
    <p:sldId id="446" r:id="rId15"/>
    <p:sldId id="393" r:id="rId16"/>
    <p:sldId id="402" r:id="rId17"/>
    <p:sldId id="400" r:id="rId18"/>
    <p:sldId id="329" r:id="rId19"/>
    <p:sldId id="421" r:id="rId20"/>
    <p:sldId id="422" r:id="rId21"/>
    <p:sldId id="423" r:id="rId22"/>
    <p:sldId id="279" r:id="rId23"/>
    <p:sldId id="321" r:id="rId24"/>
    <p:sldId id="319" r:id="rId25"/>
    <p:sldId id="437" r:id="rId26"/>
    <p:sldId id="487" r:id="rId27"/>
    <p:sldId id="441" r:id="rId28"/>
    <p:sldId id="438" r:id="rId29"/>
    <p:sldId id="445" r:id="rId30"/>
    <p:sldId id="478" r:id="rId31"/>
    <p:sldId id="479" r:id="rId32"/>
    <p:sldId id="439" r:id="rId33"/>
    <p:sldId id="545" r:id="rId34"/>
    <p:sldId id="546" r:id="rId35"/>
    <p:sldId id="547" r:id="rId36"/>
    <p:sldId id="442" r:id="rId37"/>
    <p:sldId id="480" r:id="rId38"/>
    <p:sldId id="443" r:id="rId39"/>
    <p:sldId id="482" r:id="rId40"/>
    <p:sldId id="544" r:id="rId41"/>
    <p:sldId id="548" r:id="rId42"/>
    <p:sldId id="549" r:id="rId43"/>
    <p:sldId id="550" r:id="rId44"/>
    <p:sldId id="425" r:id="rId45"/>
    <p:sldId id="325" r:id="rId46"/>
    <p:sldId id="426" r:id="rId47"/>
    <p:sldId id="457" r:id="rId48"/>
    <p:sldId id="371" r:id="rId49"/>
    <p:sldId id="383" r:id="rId50"/>
    <p:sldId id="372" r:id="rId51"/>
    <p:sldId id="386" r:id="rId52"/>
    <p:sldId id="385" r:id="rId53"/>
    <p:sldId id="427" r:id="rId54"/>
    <p:sldId id="543" r:id="rId55"/>
    <p:sldId id="447" r:id="rId56"/>
    <p:sldId id="455" r:id="rId57"/>
    <p:sldId id="458" r:id="rId58"/>
    <p:sldId id="459" r:id="rId59"/>
    <p:sldId id="350" r:id="rId60"/>
    <p:sldId id="428" r:id="rId61"/>
    <p:sldId id="461" r:id="rId62"/>
    <p:sldId id="462" r:id="rId63"/>
    <p:sldId id="463" r:id="rId64"/>
    <p:sldId id="430" r:id="rId65"/>
    <p:sldId id="353" r:id="rId66"/>
    <p:sldId id="484" r:id="rId67"/>
    <p:sldId id="448" r:id="rId68"/>
    <p:sldId id="467" r:id="rId69"/>
    <p:sldId id="468" r:id="rId70"/>
    <p:sldId id="470" r:id="rId71"/>
    <p:sldId id="488" r:id="rId72"/>
    <p:sldId id="489" r:id="rId73"/>
    <p:sldId id="490" r:id="rId74"/>
    <p:sldId id="491" r:id="rId75"/>
    <p:sldId id="492" r:id="rId76"/>
    <p:sldId id="326" r:id="rId77"/>
    <p:sldId id="449" r:id="rId78"/>
    <p:sldId id="451" r:id="rId79"/>
    <p:sldId id="476" r:id="rId80"/>
    <p:sldId id="465" r:id="rId81"/>
    <p:sldId id="452" r:id="rId82"/>
    <p:sldId id="477" r:id="rId83"/>
    <p:sldId id="474" r:id="rId84"/>
    <p:sldId id="453" r:id="rId85"/>
    <p:sldId id="472" r:id="rId86"/>
    <p:sldId id="454" r:id="rId87"/>
    <p:sldId id="473" r:id="rId88"/>
    <p:sldId id="397" r:id="rId89"/>
    <p:sldId id="399" r:id="rId9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lar.segovia@uam.es" initials="p" lastIdx="1" clrIdx="0">
    <p:extLst>
      <p:ext uri="{19B8F6BF-5375-455C-9EA6-DF929625EA0E}">
        <p15:presenceInfo xmlns:p15="http://schemas.microsoft.com/office/powerpoint/2012/main" userId="S::PILAR.SEGOVIA@UAM.ES::b4d6dc10-702f-49af-ba54-a7d62dd173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D049C-822A-46F4-834E-6E3D6F9E230E}" type="datetimeFigureOut">
              <a:rPr lang="es-ES" smtClean="0"/>
              <a:t>07/03/2021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B6BFC-26C6-401D-B842-3EA278B63A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50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77875"/>
            <a:ext cx="68183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77875"/>
            <a:ext cx="68183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461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77875"/>
            <a:ext cx="68183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77875"/>
            <a:ext cx="68183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77875"/>
            <a:ext cx="68183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77875"/>
            <a:ext cx="68183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77875"/>
            <a:ext cx="68183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77875"/>
            <a:ext cx="68183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213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77875"/>
            <a:ext cx="68183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77875"/>
            <a:ext cx="68183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77875"/>
            <a:ext cx="68183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77875"/>
            <a:ext cx="68183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77875"/>
            <a:ext cx="68183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77875"/>
            <a:ext cx="68183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77875"/>
            <a:ext cx="68183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56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FE0B5-061F-457C-BD28-2F17D1377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F90AFD-9F4B-47D4-B913-4F3295671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831AA2-2637-4FF4-AEE4-2769E2E4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A7A-CFDB-4472-8407-D90582AFDA3C}" type="datetimeFigureOut">
              <a:rPr lang="es-ES" smtClean="0"/>
              <a:t>07/03/2021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0C865D-12C6-4A52-97D1-420A342E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70C816-556F-4BD7-9B44-F9E36E86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45F-9437-4B44-90C5-BC25D9EEC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49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104C0-E168-4680-83A0-D229C926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56CF64-E903-443F-B713-A8DC5606B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4E4FD1-CF65-4769-A667-33759EA87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A7A-CFDB-4472-8407-D90582AFDA3C}" type="datetimeFigureOut">
              <a:rPr lang="es-ES" smtClean="0"/>
              <a:t>07/03/2021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B65724-DD06-4A75-A011-D1E2F4DC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8948-FB95-437E-B9C0-1636BB8B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45F-9437-4B44-90C5-BC25D9EEC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82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81FBCC-9E9A-412B-8983-05F600755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F82A78-AFC9-4AA9-B1BF-2D53B887A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32534-4B98-4871-A965-D7B1A5B9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A7A-CFDB-4472-8407-D90582AFDA3C}" type="datetimeFigureOut">
              <a:rPr lang="es-ES" smtClean="0"/>
              <a:t>07/03/2021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C113E9-F3CD-4FA4-97CA-6CEFF6C3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20F8E-C722-4400-A60B-28CFA088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45F-9437-4B44-90C5-BC25D9EEC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09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F6956-0749-48DD-A24C-48F967A5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CFBB1A-E513-4DDF-9640-EE0ACCB3D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F42CCF-43D7-4203-8178-68AB346B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A7A-CFDB-4472-8407-D90582AFDA3C}" type="datetimeFigureOut">
              <a:rPr lang="es-ES" smtClean="0"/>
              <a:t>07/03/2021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171979-1672-484F-BE1B-6FB80367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551C0D-A192-41D6-911D-7D5C7A8D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45F-9437-4B44-90C5-BC25D9EEC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60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206E7-7291-4525-AD16-2B0DA185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6932AF-E550-41CA-B678-BCEDC0A0B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4A617D-EE91-4040-84ED-067E5A5B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A7A-CFDB-4472-8407-D90582AFDA3C}" type="datetimeFigureOut">
              <a:rPr lang="es-ES" smtClean="0"/>
              <a:t>07/03/2021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D5CD1D-B1AD-409C-96C0-4231421E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61004-C234-45B1-BC42-674F1CFA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45F-9437-4B44-90C5-BC25D9EEC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33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43C98-61AB-4250-A4EA-99AA3886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AE74AE-2FC3-4074-93C2-4FF77C225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936F55-C139-4287-8A21-C65CC668E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144233-EEF0-4A64-82DA-58A53C39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A7A-CFDB-4472-8407-D90582AFDA3C}" type="datetimeFigureOut">
              <a:rPr lang="es-ES" smtClean="0"/>
              <a:t>07/03/2021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D5E852-9D8B-4D72-A26B-5CF66771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B9085D-7023-458E-AD44-118211C1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45F-9437-4B44-90C5-BC25D9EEC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48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A9A7E-63A7-4C08-BB51-2E807987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5B1562-B765-4DFB-B1FC-18E051EBE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92F723-9675-4EE4-90DC-C0DA56652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5C0826-B54B-44D3-9B56-D9901AB04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B6D33C-0D2F-478C-812C-CC8B26264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E28B4E-5CC3-4BC7-81A1-EF6F346E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A7A-CFDB-4472-8407-D90582AFDA3C}" type="datetimeFigureOut">
              <a:rPr lang="es-ES" smtClean="0"/>
              <a:t>07/03/2021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1E6CCA-CBF9-4850-903A-83D33C4E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71032E-2370-4137-814F-917BFA4C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45F-9437-4B44-90C5-BC25D9EEC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75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BCDE1-9FBC-4411-BFA1-519076BF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EC71FF-2106-4552-8863-2353AA14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A7A-CFDB-4472-8407-D90582AFDA3C}" type="datetimeFigureOut">
              <a:rPr lang="es-ES" smtClean="0"/>
              <a:t>07/03/2021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6BBE47-D8BF-43D2-AB4A-663A2DC7B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E30590-1222-46F2-88A2-9C5BC57B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45F-9437-4B44-90C5-BC25D9EEC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90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6A9EBC-485C-44A1-A53C-11EB96D8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A7A-CFDB-4472-8407-D90582AFDA3C}" type="datetimeFigureOut">
              <a:rPr lang="es-ES" smtClean="0"/>
              <a:t>07/03/2021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24DA0B-E06F-4D1E-9754-995D7615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2318F4-7290-43FF-9AC3-FEADA5EF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45F-9437-4B44-90C5-BC25D9EEC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70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6946B-F8AD-4261-8F56-531816A9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3605B3-7206-4F06-BE94-0304CD40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E44A16-7A70-471A-B530-1895B3D9C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4538D-57D3-4A75-8982-B599AA21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A7A-CFDB-4472-8407-D90582AFDA3C}" type="datetimeFigureOut">
              <a:rPr lang="es-ES" smtClean="0"/>
              <a:t>07/03/2021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64F0B0-52C3-46EB-88D2-EFEFE2C6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69F07D-46B2-46BE-AFD3-CDB54656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45F-9437-4B44-90C5-BC25D9EEC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88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D7E20-8990-4C3A-A775-1A668FE5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8B00ED-9FB2-4E27-BDC4-A536EEA34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17C9E3-8209-4191-AFF1-86D51FFFE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69EB73-08DE-4487-B664-1FBA1D31F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A7A-CFDB-4472-8407-D90582AFDA3C}" type="datetimeFigureOut">
              <a:rPr lang="es-ES" smtClean="0"/>
              <a:t>07/03/2021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23BBCB-79C1-40FC-B1D2-5C353580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5F64B1-9399-4EC8-BBF5-29F3B9A1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45F-9437-4B44-90C5-BC25D9EEC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6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5E1766-D360-4820-A55F-D2B67578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2C46F5-A026-479B-9ADA-4329FB8A3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DDB901-F15F-4AFF-9975-397C8635A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9A7A-CFDB-4472-8407-D90582AFDA3C}" type="datetimeFigureOut">
              <a:rPr lang="es-ES" smtClean="0"/>
              <a:t>07/03/2021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A3F65-D25C-45B8-BA2C-DC4ACC901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F69A4F-3FC6-45C6-A1EF-A9C80DC09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E045F-9437-4B44-90C5-BC25D9EEC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41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7.jpe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69.jpeg"/><Relationship Id="rId7" Type="http://schemas.openxmlformats.org/officeDocument/2006/relationships/image" Target="../media/image7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70.wmf"/><Relationship Id="rId10" Type="http://schemas.openxmlformats.org/officeDocument/2006/relationships/image" Target="../media/image73.jpe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7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74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wmf"/><Relationship Id="rId11" Type="http://schemas.openxmlformats.org/officeDocument/2006/relationships/image" Target="../media/image80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76.wmf"/><Relationship Id="rId9" Type="http://schemas.openxmlformats.org/officeDocument/2006/relationships/image" Target="../media/image7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3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98.wmf"/><Relationship Id="rId3" Type="http://schemas.openxmlformats.org/officeDocument/2006/relationships/image" Target="../media/image93.jpeg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100.wmf"/><Relationship Id="rId2" Type="http://schemas.openxmlformats.org/officeDocument/2006/relationships/notesSlide" Target="../notesSlides/notesSlide17.xml"/><Relationship Id="rId16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3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gi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3.gif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gif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gi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gif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3.jpeg"/><Relationship Id="rId4" Type="http://schemas.openxmlformats.org/officeDocument/2006/relationships/image" Target="../media/image66.wmf"/><Relationship Id="rId9" Type="http://schemas.openxmlformats.org/officeDocument/2006/relationships/image" Target="../media/image67.jpe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gif"/><Relationship Id="rId3" Type="http://schemas.openxmlformats.org/officeDocument/2006/relationships/oleObject" Target="../embeddings/oleObject43.bin"/><Relationship Id="rId7" Type="http://schemas.openxmlformats.org/officeDocument/2006/relationships/image" Target="../media/image13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142.jpeg"/><Relationship Id="rId5" Type="http://schemas.openxmlformats.org/officeDocument/2006/relationships/image" Target="../media/image67.jpeg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16665-F391-4A30-A11B-2863C1F04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150" y="886653"/>
            <a:ext cx="9988857" cy="74013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28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CAMPO ELECTROSTÁTICO EN MEDIOS MATERIALES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7F010A-E88B-4D5D-85F2-96782D826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5559" y="2436019"/>
            <a:ext cx="5727083" cy="1655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Electromagnetismo</a:t>
            </a:r>
          </a:p>
          <a:p>
            <a:r>
              <a:rPr lang="es-ES" dirty="0"/>
              <a:t>Primer curso de Ingeniería Informática</a:t>
            </a:r>
          </a:p>
          <a:p>
            <a:r>
              <a:rPr lang="es-ES" dirty="0"/>
              <a:t>EPS UAM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232C34-C9BE-45CD-949E-E5B4D795A5A9}"/>
              </a:ext>
            </a:extLst>
          </p:cNvPr>
          <p:cNvSpPr txBox="1"/>
          <p:nvPr/>
        </p:nvSpPr>
        <p:spPr>
          <a:xfrm>
            <a:off x="9170634" y="5748239"/>
            <a:ext cx="271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Cristina Gomez-Navarro</a:t>
            </a:r>
          </a:p>
          <a:p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Pilar Segovia</a:t>
            </a:r>
          </a:p>
          <a:p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Miriam Jaafar Castellanos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9D6665-40A4-4C1F-8397-4F9814EC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830460-24A8-4463-B043-CB92327E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38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279576" y="116632"/>
            <a:ext cx="7847856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3600" dirty="0">
                <a:solidFill>
                  <a:srgbClr val="000099"/>
                </a:solidFill>
              </a:rPr>
              <a:t>Conductores en campo ES</a:t>
            </a:r>
            <a:endParaRPr lang="es-ES" sz="3600" b="1" i="1" baseline="-25000" dirty="0">
              <a:solidFill>
                <a:srgbClr val="000099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31504" y="1189197"/>
            <a:ext cx="51845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Comportamiento de los </a:t>
            </a:r>
            <a:r>
              <a:rPr lang="es-ES" sz="2200" dirty="0">
                <a:solidFill>
                  <a:srgbClr val="FF0000"/>
                </a:solidFill>
              </a:rPr>
              <a:t>conductores</a:t>
            </a:r>
            <a:r>
              <a:rPr lang="es-ES" sz="2200" dirty="0">
                <a:solidFill>
                  <a:srgbClr val="000099"/>
                </a:solidFill>
              </a:rPr>
              <a:t> en presencia de campos eléctricos </a:t>
            </a:r>
            <a:r>
              <a:rPr lang="es-ES" sz="2200" b="1" i="1" dirty="0">
                <a:solidFill>
                  <a:srgbClr val="000099"/>
                </a:solidFill>
              </a:rPr>
              <a:t>E</a:t>
            </a:r>
            <a:r>
              <a:rPr lang="es-ES" sz="2200" dirty="0">
                <a:solidFill>
                  <a:srgbClr val="000099"/>
                </a:solidFill>
              </a:rPr>
              <a:t> </a:t>
            </a:r>
            <a:r>
              <a:rPr lang="es-ES" sz="2200" dirty="0">
                <a:solidFill>
                  <a:srgbClr val="FF0000"/>
                </a:solidFill>
              </a:rPr>
              <a:t>estáticos</a:t>
            </a:r>
            <a:r>
              <a:rPr lang="es-ES" sz="2200" dirty="0">
                <a:solidFill>
                  <a:srgbClr val="000099"/>
                </a:solidFill>
              </a:rPr>
              <a:t>:  </a:t>
            </a:r>
          </a:p>
          <a:p>
            <a:pPr lvl="2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 lvl="2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En el </a:t>
            </a:r>
            <a:r>
              <a:rPr lang="es-ES" sz="2200" dirty="0">
                <a:solidFill>
                  <a:srgbClr val="FF0000"/>
                </a:solidFill>
              </a:rPr>
              <a:t>interior</a:t>
            </a:r>
            <a:r>
              <a:rPr lang="es-ES" sz="2200" dirty="0">
                <a:solidFill>
                  <a:srgbClr val="000099"/>
                </a:solidFill>
              </a:rPr>
              <a:t> de un conductor en situación </a:t>
            </a:r>
            <a:r>
              <a:rPr lang="es-ES" sz="2200" dirty="0">
                <a:solidFill>
                  <a:srgbClr val="FF0000"/>
                </a:solidFill>
              </a:rPr>
              <a:t>estática</a:t>
            </a:r>
            <a:r>
              <a:rPr lang="es-ES" sz="2200" dirty="0">
                <a:solidFill>
                  <a:srgbClr val="000099"/>
                </a:solidFill>
              </a:rPr>
              <a:t>, </a:t>
            </a:r>
            <a:r>
              <a:rPr lang="es-ES" sz="2200" b="1" dirty="0">
                <a:solidFill>
                  <a:srgbClr val="FF0000"/>
                </a:solidFill>
              </a:rPr>
              <a:t>no puede haber campo </a:t>
            </a:r>
            <a:r>
              <a:rPr lang="es-ES" sz="2200" b="1" i="1" dirty="0">
                <a:solidFill>
                  <a:srgbClr val="FF0000"/>
                </a:solidFill>
              </a:rPr>
              <a:t>E</a:t>
            </a:r>
            <a:r>
              <a:rPr lang="es-ES" sz="2200" b="1" dirty="0">
                <a:solidFill>
                  <a:srgbClr val="FF0000"/>
                </a:solidFill>
              </a:rPr>
              <a:t>.</a:t>
            </a:r>
            <a:endParaRPr lang="es-ES" sz="2200" dirty="0">
              <a:solidFill>
                <a:srgbClr val="000099"/>
              </a:solidFill>
            </a:endParaRPr>
          </a:p>
          <a:p>
            <a:pPr lvl="3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 lvl="2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En la </a:t>
            </a:r>
            <a:r>
              <a:rPr lang="es-ES" sz="2200" dirty="0">
                <a:solidFill>
                  <a:srgbClr val="FF0000"/>
                </a:solidFill>
              </a:rPr>
              <a:t>superficie</a:t>
            </a:r>
            <a:r>
              <a:rPr lang="es-ES" sz="2200" dirty="0">
                <a:solidFill>
                  <a:srgbClr val="000099"/>
                </a:solidFill>
              </a:rPr>
              <a:t> de un conductor en situación </a:t>
            </a:r>
            <a:r>
              <a:rPr lang="es-ES" sz="2200" dirty="0">
                <a:solidFill>
                  <a:srgbClr val="FF0000"/>
                </a:solidFill>
              </a:rPr>
              <a:t>estática</a:t>
            </a:r>
            <a:r>
              <a:rPr lang="es-ES" sz="2200" dirty="0">
                <a:solidFill>
                  <a:srgbClr val="000099"/>
                </a:solidFill>
              </a:rPr>
              <a:t>, </a:t>
            </a:r>
            <a:r>
              <a:rPr lang="es-ES" sz="2200" b="1" dirty="0">
                <a:solidFill>
                  <a:srgbClr val="FF0000"/>
                </a:solidFill>
              </a:rPr>
              <a:t>sólo puede haber campo </a:t>
            </a:r>
            <a:r>
              <a:rPr lang="es-ES" sz="2200" b="1" i="1" dirty="0">
                <a:solidFill>
                  <a:srgbClr val="FF0000"/>
                </a:solidFill>
              </a:rPr>
              <a:t>E</a:t>
            </a:r>
            <a:r>
              <a:rPr lang="es-ES" sz="2200" b="1" dirty="0">
                <a:solidFill>
                  <a:srgbClr val="FF0000"/>
                </a:solidFill>
              </a:rPr>
              <a:t> en la dirección perpendicular a la superficie.</a:t>
            </a:r>
            <a:r>
              <a:rPr lang="es-ES" sz="2200" dirty="0">
                <a:solidFill>
                  <a:srgbClr val="000099"/>
                </a:solidFill>
              </a:rPr>
              <a:t> </a:t>
            </a:r>
            <a:endParaRPr lang="es-ES" sz="2400" dirty="0">
              <a:solidFill>
                <a:srgbClr val="000099"/>
              </a:solidFill>
            </a:endParaRPr>
          </a:p>
        </p:txBody>
      </p:sp>
      <p:pic>
        <p:nvPicPr>
          <p:cNvPr id="2050" name="Picture 2" descr="http://whs.wsd.wednet.edu/faculty/busse/mathhomepage/busseclasses/apphysics/studyguides/chapter20_2008/Images/20_36Figur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3" y="2924944"/>
            <a:ext cx="3317223" cy="2952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919536" y="116632"/>
            <a:ext cx="8207896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3600" dirty="0">
                <a:solidFill>
                  <a:srgbClr val="000099"/>
                </a:solidFill>
              </a:rPr>
              <a:t>Potencial de conductores en campo ES</a:t>
            </a:r>
            <a:endParaRPr lang="es-ES" sz="3600" b="1" i="1" baseline="-25000" dirty="0">
              <a:solidFill>
                <a:srgbClr val="000099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31504" y="836713"/>
            <a:ext cx="51845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En la </a:t>
            </a:r>
            <a:r>
              <a:rPr lang="es-ES" sz="2200" dirty="0">
                <a:solidFill>
                  <a:srgbClr val="FF0000"/>
                </a:solidFill>
              </a:rPr>
              <a:t>superficie</a:t>
            </a:r>
            <a:r>
              <a:rPr lang="es-ES" sz="2200" dirty="0">
                <a:solidFill>
                  <a:srgbClr val="000099"/>
                </a:solidFill>
              </a:rPr>
              <a:t> de un conductor, el campo </a:t>
            </a:r>
            <a:r>
              <a:rPr lang="es-ES" sz="2200" b="1" i="1" dirty="0">
                <a:solidFill>
                  <a:srgbClr val="FF0000"/>
                </a:solidFill>
              </a:rPr>
              <a:t>E</a:t>
            </a:r>
            <a:r>
              <a:rPr lang="es-ES" sz="2200" dirty="0">
                <a:solidFill>
                  <a:srgbClr val="000099"/>
                </a:solidFill>
              </a:rPr>
              <a:t> tiene la </a:t>
            </a:r>
            <a:r>
              <a:rPr lang="es-ES" sz="2200" dirty="0">
                <a:solidFill>
                  <a:srgbClr val="FF0000"/>
                </a:solidFill>
              </a:rPr>
              <a:t>dirección normal</a:t>
            </a:r>
            <a:r>
              <a:rPr lang="es-ES" sz="2200" dirty="0">
                <a:solidFill>
                  <a:srgbClr val="000099"/>
                </a:solidFill>
              </a:rPr>
              <a:t>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Una implicación importante: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Sabemos que el campo </a:t>
            </a:r>
            <a:r>
              <a:rPr lang="es-ES" sz="2200" b="1" i="1" dirty="0">
                <a:solidFill>
                  <a:srgbClr val="000099"/>
                </a:solidFill>
              </a:rPr>
              <a:t>E</a:t>
            </a:r>
            <a:r>
              <a:rPr lang="es-ES" sz="2200" b="1" dirty="0">
                <a:solidFill>
                  <a:srgbClr val="000099"/>
                </a:solidFill>
              </a:rPr>
              <a:t> </a:t>
            </a:r>
            <a:r>
              <a:rPr lang="es-ES" sz="2200" dirty="0">
                <a:solidFill>
                  <a:srgbClr val="000099"/>
                </a:solidFill>
              </a:rPr>
              <a:t>es siempre </a:t>
            </a:r>
            <a:r>
              <a:rPr lang="es-ES" sz="2200" i="1" dirty="0">
                <a:solidFill>
                  <a:srgbClr val="FF0000"/>
                </a:solidFill>
              </a:rPr>
              <a:t>perpendicular</a:t>
            </a:r>
            <a:r>
              <a:rPr lang="es-ES" sz="2200" dirty="0">
                <a:solidFill>
                  <a:srgbClr val="000099"/>
                </a:solidFill>
              </a:rPr>
              <a:t> a las </a:t>
            </a:r>
            <a:r>
              <a:rPr lang="es-ES" sz="2200" i="1" dirty="0">
                <a:solidFill>
                  <a:srgbClr val="FF0000"/>
                </a:solidFill>
              </a:rPr>
              <a:t>superficies equipotenciales</a:t>
            </a:r>
            <a:r>
              <a:rPr lang="es-ES" sz="2200" dirty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28674" name="Picture 2" descr="E:\Capítulos\ch22\figure-22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620" y="908720"/>
            <a:ext cx="3561869" cy="21778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6 Rectángulo"/>
          <p:cNvSpPr/>
          <p:nvPr/>
        </p:nvSpPr>
        <p:spPr>
          <a:xfrm>
            <a:off x="1703512" y="3284985"/>
            <a:ext cx="5184576" cy="3508653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  <a:sym typeface="Symbol"/>
              </a:rPr>
              <a:t> La </a:t>
            </a:r>
            <a:r>
              <a:rPr lang="es-ES" sz="2200" dirty="0">
                <a:solidFill>
                  <a:srgbClr val="FF0000"/>
                </a:solidFill>
                <a:sym typeface="Symbol"/>
              </a:rPr>
              <a:t>superficie de un conductor</a:t>
            </a:r>
            <a:r>
              <a:rPr lang="es-ES" sz="2200" dirty="0">
                <a:solidFill>
                  <a:srgbClr val="000099"/>
                </a:solidFill>
                <a:sym typeface="Symbol"/>
              </a:rPr>
              <a:t> en electrostática es una </a:t>
            </a:r>
            <a:r>
              <a:rPr lang="es-ES" sz="2200" b="1" dirty="0">
                <a:solidFill>
                  <a:srgbClr val="FF0000"/>
                </a:solidFill>
              </a:rPr>
              <a:t>superficie equipotencial</a:t>
            </a:r>
            <a:r>
              <a:rPr lang="es-ES" sz="2200" dirty="0">
                <a:solidFill>
                  <a:srgbClr val="000099"/>
                </a:solidFill>
              </a:rPr>
              <a:t>.</a:t>
            </a:r>
          </a:p>
          <a:p>
            <a:pPr>
              <a:buFont typeface="Symbol" pitchFamily="18" charset="2"/>
              <a:buChar char="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Symbol" pitchFamily="18" charset="2"/>
              <a:buChar char="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y el interior está también al mismo potencial (pues ahí </a:t>
            </a:r>
            <a:r>
              <a:rPr lang="es-ES" sz="2200" b="1" i="1" dirty="0">
                <a:solidFill>
                  <a:srgbClr val="000099"/>
                </a:solidFill>
              </a:rPr>
              <a:t>E</a:t>
            </a:r>
            <a:r>
              <a:rPr lang="es-ES" sz="2200" dirty="0">
                <a:solidFill>
                  <a:srgbClr val="000099"/>
                </a:solidFill>
              </a:rPr>
              <a:t> = 0 y </a:t>
            </a:r>
            <a:r>
              <a:rPr lang="es-ES" sz="2200" i="1" dirty="0">
                <a:solidFill>
                  <a:srgbClr val="000099"/>
                </a:solidFill>
              </a:rPr>
              <a:t>V</a:t>
            </a:r>
            <a:r>
              <a:rPr lang="es-ES" sz="2200" dirty="0">
                <a:solidFill>
                  <a:srgbClr val="000099"/>
                </a:solidFill>
              </a:rPr>
              <a:t> = cte.)</a:t>
            </a:r>
          </a:p>
          <a:p>
            <a:pPr>
              <a:buFont typeface="Symbol" pitchFamily="18" charset="2"/>
              <a:buChar char="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Symbol" pitchFamily="18" charset="2"/>
              <a:buChar char="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</a:t>
            </a:r>
            <a:r>
              <a:rPr lang="es-ES" sz="2200" b="1" dirty="0">
                <a:solidFill>
                  <a:srgbClr val="FF0000"/>
                </a:solidFill>
              </a:rPr>
              <a:t>Todos los puntos conectados por un conductor en electrostática están al mismo potencial</a:t>
            </a:r>
            <a:r>
              <a:rPr lang="es-ES" sz="2200" dirty="0">
                <a:solidFill>
                  <a:srgbClr val="000099"/>
                </a:solidFill>
              </a:rPr>
              <a:t>.</a:t>
            </a:r>
            <a:r>
              <a:rPr lang="es-ES" sz="2400" dirty="0">
                <a:solidFill>
                  <a:srgbClr val="000099"/>
                </a:solidFill>
              </a:rPr>
              <a:t>  </a:t>
            </a:r>
          </a:p>
        </p:txBody>
      </p:sp>
      <p:pic>
        <p:nvPicPr>
          <p:cNvPr id="36868" name="Picture 4" descr="http://s3.amazonaws.com/magoo/ABAAABuvoAJ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37" y="3654128"/>
            <a:ext cx="3038475" cy="29432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7 Rectángulo"/>
          <p:cNvSpPr/>
          <p:nvPr/>
        </p:nvSpPr>
        <p:spPr>
          <a:xfrm>
            <a:off x="9352274" y="3779748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solidFill>
                  <a:srgbClr val="000099"/>
                </a:solidFill>
              </a:rPr>
              <a:t>V</a:t>
            </a:r>
            <a:r>
              <a:rPr lang="es-ES" dirty="0">
                <a:solidFill>
                  <a:srgbClr val="000099"/>
                </a:solidFill>
              </a:rPr>
              <a:t> =</a:t>
            </a:r>
            <a:r>
              <a:rPr lang="es-ES" i="1" dirty="0">
                <a:solidFill>
                  <a:srgbClr val="000099"/>
                </a:solidFill>
              </a:rPr>
              <a:t>V</a:t>
            </a:r>
            <a:r>
              <a:rPr lang="es-ES" i="1" baseline="-25000" dirty="0">
                <a:solidFill>
                  <a:srgbClr val="000099"/>
                </a:solidFill>
              </a:rPr>
              <a:t>1</a:t>
            </a:r>
            <a:endParaRPr lang="es-ES" dirty="0">
              <a:solidFill>
                <a:srgbClr val="000099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33710" y="406778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/>
              <a:t>E</a:t>
            </a:r>
            <a:endParaRPr lang="en-US" b="1" i="1" dirty="0"/>
          </a:p>
        </p:txBody>
      </p:sp>
      <p:sp>
        <p:nvSpPr>
          <p:cNvPr id="10" name="9 Rectángulo"/>
          <p:cNvSpPr/>
          <p:nvPr/>
        </p:nvSpPr>
        <p:spPr>
          <a:xfrm>
            <a:off x="9048329" y="4139788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solidFill>
                  <a:srgbClr val="000099"/>
                </a:solidFill>
              </a:rPr>
              <a:t>V</a:t>
            </a:r>
            <a:r>
              <a:rPr lang="es-ES" dirty="0">
                <a:solidFill>
                  <a:srgbClr val="000099"/>
                </a:solidFill>
              </a:rPr>
              <a:t> =</a:t>
            </a:r>
            <a:r>
              <a:rPr lang="es-ES" i="1" dirty="0">
                <a:solidFill>
                  <a:srgbClr val="000099"/>
                </a:solidFill>
              </a:rPr>
              <a:t>V</a:t>
            </a:r>
            <a:r>
              <a:rPr lang="es-ES" i="1" baseline="-25000" dirty="0">
                <a:solidFill>
                  <a:srgbClr val="000099"/>
                </a:solidFill>
              </a:rPr>
              <a:t>2</a:t>
            </a:r>
            <a:endParaRPr lang="es-E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279576" y="116632"/>
            <a:ext cx="7847856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3600" dirty="0">
                <a:solidFill>
                  <a:srgbClr val="000099"/>
                </a:solidFill>
              </a:rPr>
              <a:t>Carga en conductores en campo ES</a:t>
            </a:r>
            <a:endParaRPr lang="es-ES" sz="3600" b="1" i="1" baseline="-25000" dirty="0">
              <a:solidFill>
                <a:srgbClr val="000099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31504" y="1189197"/>
            <a:ext cx="51845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¿Dónde puede haber </a:t>
            </a:r>
            <a:r>
              <a:rPr lang="es-ES" sz="2200" dirty="0">
                <a:solidFill>
                  <a:srgbClr val="FF0000"/>
                </a:solidFill>
              </a:rPr>
              <a:t>carga eléctrica</a:t>
            </a:r>
            <a:r>
              <a:rPr lang="es-ES" sz="2200" dirty="0">
                <a:solidFill>
                  <a:srgbClr val="000099"/>
                </a:solidFill>
              </a:rPr>
              <a:t> en un conductor en presencia de campo  </a:t>
            </a:r>
            <a:r>
              <a:rPr lang="es-ES" sz="2200" b="1" i="1" dirty="0">
                <a:solidFill>
                  <a:srgbClr val="000099"/>
                </a:solidFill>
              </a:rPr>
              <a:t>E</a:t>
            </a:r>
            <a:r>
              <a:rPr lang="es-ES" sz="2200" dirty="0">
                <a:solidFill>
                  <a:srgbClr val="000099"/>
                </a:solidFill>
              </a:rPr>
              <a:t> </a:t>
            </a:r>
            <a:r>
              <a:rPr lang="es-ES" sz="2200" dirty="0">
                <a:solidFill>
                  <a:srgbClr val="FF0000"/>
                </a:solidFill>
              </a:rPr>
              <a:t>estático</a:t>
            </a:r>
            <a:r>
              <a:rPr lang="es-ES" sz="2200" dirty="0">
                <a:solidFill>
                  <a:srgbClr val="000099"/>
                </a:solidFill>
              </a:rPr>
              <a:t>?  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Apliquemos la </a:t>
            </a:r>
            <a:r>
              <a:rPr lang="es-ES" sz="2200" b="1" dirty="0">
                <a:solidFill>
                  <a:srgbClr val="000099"/>
                </a:solidFill>
              </a:rPr>
              <a:t>Ley de Gauss</a:t>
            </a:r>
            <a:r>
              <a:rPr lang="es-ES" sz="2200" dirty="0">
                <a:solidFill>
                  <a:srgbClr val="000099"/>
                </a:solidFill>
              </a:rPr>
              <a:t> a una </a:t>
            </a:r>
            <a:r>
              <a:rPr lang="es-ES" sz="2200" i="1" dirty="0">
                <a:solidFill>
                  <a:srgbClr val="000099"/>
                </a:solidFill>
              </a:rPr>
              <a:t>superficie completamente contenida en el interior del conductor </a:t>
            </a:r>
            <a:r>
              <a:rPr lang="es-ES" sz="2200" dirty="0">
                <a:solidFill>
                  <a:srgbClr val="000099"/>
                </a:solidFill>
              </a:rPr>
              <a:t>:</a:t>
            </a:r>
          </a:p>
        </p:txBody>
      </p:sp>
      <p:pic>
        <p:nvPicPr>
          <p:cNvPr id="28674" name="Picture 2" descr="E:\Capítulos\ch22\figure-22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9" y="1395214"/>
            <a:ext cx="3561869" cy="21778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630486" y="3883026"/>
          <a:ext cx="9002018" cy="71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4" imgW="2379600" imgH="212040" progId="opendocument.MathDocument.1">
                  <p:embed/>
                </p:oleObj>
              </mc:Choice>
              <mc:Fallback>
                <p:oleObj name="OpenOffice.org" r:id="rId4" imgW="2379600" imgH="212040" progId="opendocument.MathDocument.1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486" y="3883026"/>
                        <a:ext cx="9002018" cy="71004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>
          <a:xfrm>
            <a:off x="1631504" y="4956264"/>
            <a:ext cx="88569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En el </a:t>
            </a:r>
            <a:r>
              <a:rPr lang="es-ES" sz="2200" b="1" dirty="0">
                <a:solidFill>
                  <a:srgbClr val="FF0000"/>
                </a:solidFill>
              </a:rPr>
              <a:t>interior</a:t>
            </a:r>
            <a:r>
              <a:rPr lang="es-ES" sz="2200" dirty="0">
                <a:solidFill>
                  <a:srgbClr val="000099"/>
                </a:solidFill>
              </a:rPr>
              <a:t> de un conductor </a:t>
            </a:r>
            <a:r>
              <a:rPr lang="es-ES" sz="2200" b="1" dirty="0">
                <a:solidFill>
                  <a:srgbClr val="FF0000"/>
                </a:solidFill>
              </a:rPr>
              <a:t>no puede haber carga</a:t>
            </a:r>
            <a:r>
              <a:rPr lang="es-ES" sz="2200" dirty="0">
                <a:solidFill>
                  <a:srgbClr val="000099"/>
                </a:solidFill>
              </a:rPr>
              <a:t> neta: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			</a:t>
            </a:r>
            <a:r>
              <a:rPr lang="es-ES" sz="2200" i="1" dirty="0" err="1">
                <a:solidFill>
                  <a:srgbClr val="FF0000"/>
                </a:solidFill>
              </a:rPr>
              <a:t>Q</a:t>
            </a:r>
            <a:r>
              <a:rPr lang="es-ES" sz="2200" i="1" baseline="-25000" dirty="0" err="1">
                <a:solidFill>
                  <a:srgbClr val="FF0000"/>
                </a:solidFill>
              </a:rPr>
              <a:t>vol</a:t>
            </a:r>
            <a:r>
              <a:rPr lang="es-ES" sz="2200" dirty="0">
                <a:solidFill>
                  <a:srgbClr val="FF0000"/>
                </a:solidFill>
              </a:rPr>
              <a:t> = 0</a:t>
            </a:r>
            <a:r>
              <a:rPr lang="es-ES" sz="2200" dirty="0">
                <a:solidFill>
                  <a:srgbClr val="000099"/>
                </a:solidFill>
              </a:rPr>
              <a:t>, </a:t>
            </a:r>
            <a:r>
              <a:rPr lang="es-ES" sz="2200" dirty="0">
                <a:solidFill>
                  <a:srgbClr val="FF0000"/>
                </a:solidFill>
                <a:sym typeface="Symbol"/>
              </a:rPr>
              <a:t> = 0</a:t>
            </a:r>
            <a:r>
              <a:rPr lang="es-ES" sz="2200" dirty="0">
                <a:solidFill>
                  <a:srgbClr val="000099"/>
                </a:solidFill>
                <a:sym typeface="Symbol"/>
              </a:rPr>
              <a:t>.</a:t>
            </a:r>
            <a:endParaRPr lang="es-ES" sz="22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En un conductor, </a:t>
            </a:r>
            <a:r>
              <a:rPr lang="es-ES" sz="2200" b="1" dirty="0">
                <a:solidFill>
                  <a:srgbClr val="FF0000"/>
                </a:solidFill>
              </a:rPr>
              <a:t>la carga sólo puede estar en la superficie</a:t>
            </a:r>
            <a:r>
              <a:rPr lang="es-ES" sz="2200" b="1" dirty="0">
                <a:solidFill>
                  <a:srgbClr val="000099"/>
                </a:solidFill>
              </a:rPr>
              <a:t>:</a:t>
            </a:r>
            <a:r>
              <a:rPr lang="es-ES" sz="2200" b="1" dirty="0">
                <a:solidFill>
                  <a:srgbClr val="FF0000"/>
                </a:solidFill>
              </a:rPr>
              <a:t>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b="1" dirty="0">
                <a:solidFill>
                  <a:srgbClr val="FF0000"/>
                </a:solidFill>
                <a:sym typeface="Symbol"/>
              </a:rPr>
              <a:t>			</a:t>
            </a:r>
            <a:r>
              <a:rPr lang="es-ES" sz="2200" i="1" dirty="0">
                <a:solidFill>
                  <a:srgbClr val="FF0000"/>
                </a:solidFill>
                <a:sym typeface="Symbol"/>
              </a:rPr>
              <a:t></a:t>
            </a:r>
            <a:r>
              <a:rPr lang="es-ES" sz="2200" dirty="0">
                <a:solidFill>
                  <a:srgbClr val="FF0000"/>
                </a:solidFill>
                <a:sym typeface="Symbol"/>
              </a:rPr>
              <a:t>  0</a:t>
            </a:r>
            <a:r>
              <a:rPr lang="es-ES" sz="2200" dirty="0">
                <a:solidFill>
                  <a:srgbClr val="000099"/>
                </a:solidFill>
              </a:rPr>
              <a:t>.</a:t>
            </a:r>
            <a:endParaRPr lang="es-ES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ages.tutorvista.com/content/electrostatic-potential-capacitance/electric-field-surface-charged-conducto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120" y="1428758"/>
            <a:ext cx="3427090" cy="22882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919536" y="116632"/>
            <a:ext cx="8207896" cy="120251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3600" dirty="0">
                <a:solidFill>
                  <a:srgbClr val="000099"/>
                </a:solidFill>
              </a:rPr>
              <a:t>Carga en la superficie de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3600" dirty="0">
                <a:solidFill>
                  <a:srgbClr val="000099"/>
                </a:solidFill>
              </a:rPr>
              <a:t>un conductor en ES</a:t>
            </a:r>
            <a:endParaRPr lang="es-ES" sz="3600" b="1" i="1" baseline="-25000" dirty="0">
              <a:solidFill>
                <a:srgbClr val="000099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31504" y="1340769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¿Cuánta carga hay en la superficie de un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   conductor ?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0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 Apliquemos la Ley de Gauss a un pequeño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  cilindro en la superficie:</a:t>
            </a:r>
          </a:p>
          <a:p>
            <a:pPr lvl="1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b="1" i="1" dirty="0">
                <a:solidFill>
                  <a:srgbClr val="FF0000"/>
                </a:solidFill>
              </a:rPr>
              <a:t>E</a:t>
            </a:r>
            <a:r>
              <a:rPr lang="es-ES" sz="2000" dirty="0">
                <a:solidFill>
                  <a:srgbClr val="000099"/>
                </a:solidFill>
              </a:rPr>
              <a:t> es </a:t>
            </a:r>
            <a:r>
              <a:rPr lang="es-ES" sz="2000" i="1" dirty="0">
                <a:solidFill>
                  <a:srgbClr val="FF0000"/>
                </a:solidFill>
              </a:rPr>
              <a:t>perpendicular a la superficie</a:t>
            </a:r>
            <a:r>
              <a:rPr lang="es-ES" sz="2000" dirty="0">
                <a:solidFill>
                  <a:srgbClr val="000099"/>
                </a:solidFill>
              </a:rPr>
              <a:t> del </a:t>
            </a:r>
          </a:p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	conductor  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  </a:t>
            </a:r>
            <a:r>
              <a:rPr lang="es-ES" sz="2000" dirty="0">
                <a:solidFill>
                  <a:srgbClr val="000099"/>
                </a:solidFill>
              </a:rPr>
              <a:t>sólo contribuyen</a:t>
            </a:r>
          </a:p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    las tapas al flujo</a:t>
            </a:r>
          </a:p>
          <a:p>
            <a:pPr lvl="1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En la tapa inferior (dentro del conductor)  </a:t>
            </a:r>
          </a:p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b="1" i="1" dirty="0">
                <a:solidFill>
                  <a:srgbClr val="000099"/>
                </a:solidFill>
              </a:rPr>
              <a:t>	</a:t>
            </a:r>
            <a:r>
              <a:rPr lang="es-ES" sz="2000" b="1" i="1" dirty="0">
                <a:solidFill>
                  <a:srgbClr val="FF0000"/>
                </a:solidFill>
              </a:rPr>
              <a:t>E </a:t>
            </a:r>
            <a:r>
              <a:rPr lang="es-ES" sz="2000" dirty="0">
                <a:solidFill>
                  <a:srgbClr val="FF0000"/>
                </a:solidFill>
              </a:rPr>
              <a:t>= 0 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 </a:t>
            </a:r>
            <a:r>
              <a:rPr lang="es-ES" sz="2000" dirty="0">
                <a:solidFill>
                  <a:srgbClr val="000099"/>
                </a:solidFill>
              </a:rPr>
              <a:t>sólo contribuye la tapa superior (con área 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</a:t>
            </a:r>
            <a:r>
              <a:rPr lang="es-ES" sz="2000" i="1" dirty="0">
                <a:solidFill>
                  <a:srgbClr val="000099"/>
                </a:solidFill>
              </a:rPr>
              <a:t>S</a:t>
            </a:r>
            <a:r>
              <a:rPr lang="es-ES" sz="2000" dirty="0">
                <a:solidFill>
                  <a:srgbClr val="000099"/>
                </a:solidFill>
              </a:rPr>
              <a:t>): </a:t>
            </a: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3689350" y="4508500"/>
          <a:ext cx="29464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4" imgW="777960" imgH="181080" progId="opendocument.MathDocument.1">
                  <p:embed/>
                </p:oleObj>
              </mc:Choice>
              <mc:Fallback>
                <p:oleObj name="OpenOffice.org" r:id="rId4" imgW="777960" imgH="181080" progId="opendocument.MathDocument.1">
                  <p:embed/>
                  <p:pic>
                    <p:nvPicPr>
                      <p:cNvPr id="593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4508500"/>
                        <a:ext cx="2946400" cy="6048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6799264" y="4448176"/>
          <a:ext cx="343217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6" imgW="906840" imgH="212040" progId="opendocument.MathDocument.1">
                  <p:embed/>
                </p:oleObj>
              </mc:Choice>
              <mc:Fallback>
                <p:oleObj name="OpenOffice.org" r:id="rId6" imgW="906840" imgH="212040" progId="opendocument.MathDocument.1">
                  <p:embed/>
                  <p:pic>
                    <p:nvPicPr>
                      <p:cNvPr id="59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4" y="4448176"/>
                        <a:ext cx="3432175" cy="7096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631504" y="5301209"/>
          <a:ext cx="26797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8" imgW="708120" imgH="427680" progId="opendocument.MathDocument.1">
                  <p:embed/>
                </p:oleObj>
              </mc:Choice>
              <mc:Fallback>
                <p:oleObj name="OpenOffice.org" r:id="rId8" imgW="708120" imgH="427680" progId="opendocument.MathDocument.1">
                  <p:embed/>
                  <p:pic>
                    <p:nvPicPr>
                      <p:cNvPr id="59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5301209"/>
                        <a:ext cx="2679700" cy="1427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Rectángulo"/>
          <p:cNvSpPr/>
          <p:nvPr/>
        </p:nvSpPr>
        <p:spPr>
          <a:xfrm>
            <a:off x="5087888" y="5661248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99"/>
                </a:solidFill>
                <a:sym typeface="Symbol"/>
              </a:rPr>
              <a:t>En la superficie de un conductor:</a:t>
            </a:r>
            <a:endParaRPr lang="en-US" sz="2000" dirty="0"/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7392145" y="5445224"/>
          <a:ext cx="298608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10" imgW="789480" imgH="367920" progId="opendocument.MathDocument.1">
                  <p:embed/>
                </p:oleObj>
              </mc:Choice>
              <mc:Fallback>
                <p:oleObj name="OpenOffice.org" r:id="rId10" imgW="789480" imgH="367920" progId="opendocument.MathDocument.1">
                  <p:embed/>
                  <p:pic>
                    <p:nvPicPr>
                      <p:cNvPr id="59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145" y="5445224"/>
                        <a:ext cx="2986087" cy="1231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16 Rectángulo"/>
          <p:cNvSpPr/>
          <p:nvPr/>
        </p:nvSpPr>
        <p:spPr>
          <a:xfrm>
            <a:off x="4439816" y="5733256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000099"/>
                </a:solidFill>
                <a:sym typeface="Symbol"/>
              </a:rPr>
              <a:t>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75520" y="836712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 En el </a:t>
            </a:r>
            <a:r>
              <a:rPr lang="es-ES" sz="2000" dirty="0">
                <a:solidFill>
                  <a:srgbClr val="FF0000"/>
                </a:solidFill>
              </a:rPr>
              <a:t>interior</a:t>
            </a:r>
            <a:r>
              <a:rPr lang="es-ES" sz="2000" dirty="0">
                <a:solidFill>
                  <a:srgbClr val="000099"/>
                </a:solidFill>
              </a:rPr>
              <a:t> de un conductor en situación </a:t>
            </a:r>
            <a:r>
              <a:rPr lang="es-ES" sz="2000" dirty="0">
                <a:solidFill>
                  <a:srgbClr val="FF0000"/>
                </a:solidFill>
              </a:rPr>
              <a:t>estática</a:t>
            </a:r>
            <a:r>
              <a:rPr lang="es-ES" sz="2000" dirty="0">
                <a:solidFill>
                  <a:srgbClr val="000099"/>
                </a:solidFill>
              </a:rPr>
              <a:t>, </a:t>
            </a:r>
            <a:r>
              <a:rPr lang="es-ES" sz="2000" b="1" i="1" dirty="0">
                <a:solidFill>
                  <a:srgbClr val="FF0000"/>
                </a:solidFill>
              </a:rPr>
              <a:t>E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dirty="0">
                <a:solidFill>
                  <a:srgbClr val="FF0000"/>
                </a:solidFill>
              </a:rPr>
              <a:t>= 0</a:t>
            </a:r>
            <a:r>
              <a:rPr lang="es-ES" sz="2000" dirty="0">
                <a:solidFill>
                  <a:srgbClr val="000099"/>
                </a:solidFill>
              </a:rPr>
              <a:t>.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0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 En la </a:t>
            </a:r>
            <a:r>
              <a:rPr lang="es-ES" sz="2000" dirty="0">
                <a:solidFill>
                  <a:srgbClr val="FF0000"/>
                </a:solidFill>
              </a:rPr>
              <a:t>superficie</a:t>
            </a:r>
            <a:r>
              <a:rPr lang="es-ES" sz="2000" dirty="0">
                <a:solidFill>
                  <a:srgbClr val="000099"/>
                </a:solidFill>
              </a:rPr>
              <a:t> de un conductor en situación </a:t>
            </a:r>
            <a:r>
              <a:rPr lang="es-ES" sz="2000" dirty="0">
                <a:solidFill>
                  <a:srgbClr val="FF0000"/>
                </a:solidFill>
              </a:rPr>
              <a:t>estática</a:t>
            </a:r>
            <a:r>
              <a:rPr lang="es-ES" sz="2000" dirty="0">
                <a:solidFill>
                  <a:srgbClr val="000099"/>
                </a:solidFill>
              </a:rPr>
              <a:t>, </a:t>
            </a:r>
            <a:r>
              <a:rPr lang="es-ES" sz="2000" dirty="0">
                <a:solidFill>
                  <a:srgbClr val="FF0000"/>
                </a:solidFill>
              </a:rPr>
              <a:t>sólo </a:t>
            </a:r>
            <a:r>
              <a:rPr lang="es-ES" sz="2000" dirty="0">
                <a:solidFill>
                  <a:srgbClr val="000099"/>
                </a:solidFill>
              </a:rPr>
              <a:t>puede haber</a:t>
            </a:r>
            <a:r>
              <a:rPr lang="es-ES" sz="2000" dirty="0">
                <a:solidFill>
                  <a:srgbClr val="FF0000"/>
                </a:solidFill>
              </a:rPr>
              <a:t> campo </a:t>
            </a:r>
            <a:r>
              <a:rPr lang="es-ES" sz="2000" b="1" i="1" dirty="0">
                <a:solidFill>
                  <a:srgbClr val="FF0000"/>
                </a:solidFill>
              </a:rPr>
              <a:t>E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dirty="0">
                <a:solidFill>
                  <a:srgbClr val="000099"/>
                </a:solidFill>
              </a:rPr>
              <a:t>en la dirección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i="1" dirty="0">
                <a:solidFill>
                  <a:srgbClr val="FF0000"/>
                </a:solidFill>
              </a:rPr>
              <a:t>perpendicular a la superficie</a:t>
            </a:r>
            <a:r>
              <a:rPr lang="es-ES" sz="2000" dirty="0">
                <a:solidFill>
                  <a:srgbClr val="000099"/>
                </a:solidFill>
              </a:rPr>
              <a:t>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  <a:sym typeface="Symbol"/>
              </a:rPr>
              <a:t>		La </a:t>
            </a:r>
            <a:r>
              <a:rPr lang="es-ES" sz="2000" dirty="0">
                <a:solidFill>
                  <a:srgbClr val="FF0000"/>
                </a:solidFill>
                <a:sym typeface="Symbol"/>
              </a:rPr>
              <a:t>superficie de un conductor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 en electrostática es una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  <a:sym typeface="Symbol"/>
              </a:rPr>
              <a:t>		    </a:t>
            </a:r>
            <a:r>
              <a:rPr lang="es-ES" sz="2000" i="1" dirty="0">
                <a:solidFill>
                  <a:srgbClr val="FF0000"/>
                </a:solidFill>
              </a:rPr>
              <a:t>superficie equipotencial</a:t>
            </a:r>
            <a:r>
              <a:rPr lang="es-ES" sz="2000" dirty="0">
                <a:solidFill>
                  <a:srgbClr val="000099"/>
                </a:solidFill>
              </a:rPr>
              <a:t>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  <a:sym typeface="Symbol"/>
              </a:rPr>
              <a:t>		 Los </a:t>
            </a:r>
            <a:r>
              <a:rPr lang="es-ES" sz="2000" dirty="0">
                <a:solidFill>
                  <a:srgbClr val="FF0000"/>
                </a:solidFill>
              </a:rPr>
              <a:t>puntos conectados por un conductor en electrostática 		    </a:t>
            </a:r>
            <a:r>
              <a:rPr lang="es-ES" sz="2000" i="1" dirty="0">
                <a:solidFill>
                  <a:srgbClr val="FF0000"/>
                </a:solidFill>
              </a:rPr>
              <a:t>están al mismo potencial</a:t>
            </a:r>
            <a:r>
              <a:rPr lang="es-ES" sz="2000" dirty="0">
                <a:solidFill>
                  <a:srgbClr val="000099"/>
                </a:solidFill>
              </a:rPr>
              <a:t>. 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0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 En el </a:t>
            </a:r>
            <a:r>
              <a:rPr lang="es-ES" sz="2000" i="1" dirty="0">
                <a:solidFill>
                  <a:srgbClr val="FF0000"/>
                </a:solidFill>
              </a:rPr>
              <a:t>interior</a:t>
            </a:r>
            <a:r>
              <a:rPr lang="es-ES" sz="2000" dirty="0">
                <a:solidFill>
                  <a:srgbClr val="000099"/>
                </a:solidFill>
              </a:rPr>
              <a:t> de un conductor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i="1" dirty="0">
                <a:solidFill>
                  <a:srgbClr val="000099"/>
                </a:solidFill>
              </a:rPr>
              <a:t>  </a:t>
            </a:r>
            <a:r>
              <a:rPr lang="es-ES" sz="2000" i="1" dirty="0">
                <a:solidFill>
                  <a:srgbClr val="FF0000"/>
                </a:solidFill>
              </a:rPr>
              <a:t>no puede haber carga</a:t>
            </a:r>
            <a:r>
              <a:rPr lang="es-ES" sz="2000" dirty="0">
                <a:solidFill>
                  <a:srgbClr val="000099"/>
                </a:solidFill>
              </a:rPr>
              <a:t> neta: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	  </a:t>
            </a:r>
            <a:r>
              <a:rPr lang="es-ES" sz="2000" i="1" dirty="0" err="1">
                <a:solidFill>
                  <a:srgbClr val="FF0000"/>
                </a:solidFill>
              </a:rPr>
              <a:t>Q</a:t>
            </a:r>
            <a:r>
              <a:rPr lang="es-ES" sz="2000" i="1" baseline="-25000" dirty="0" err="1">
                <a:solidFill>
                  <a:srgbClr val="FF0000"/>
                </a:solidFill>
              </a:rPr>
              <a:t>vol</a:t>
            </a:r>
            <a:r>
              <a:rPr lang="es-ES" sz="2000" dirty="0">
                <a:solidFill>
                  <a:srgbClr val="FF0000"/>
                </a:solidFill>
              </a:rPr>
              <a:t> = 0</a:t>
            </a:r>
            <a:r>
              <a:rPr lang="es-ES" sz="2000" dirty="0">
                <a:solidFill>
                  <a:srgbClr val="000099"/>
                </a:solidFill>
              </a:rPr>
              <a:t>, </a:t>
            </a:r>
            <a:r>
              <a:rPr lang="es-ES" sz="2000" i="1" dirty="0">
                <a:solidFill>
                  <a:srgbClr val="FF0000"/>
                </a:solidFill>
                <a:sym typeface="Symbol"/>
              </a:rPr>
              <a:t></a:t>
            </a:r>
            <a:r>
              <a:rPr lang="es-ES" sz="2000" dirty="0">
                <a:solidFill>
                  <a:srgbClr val="FF0000"/>
                </a:solidFill>
                <a:sym typeface="Symbol"/>
              </a:rPr>
              <a:t> = 0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0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 En un conductor, </a:t>
            </a:r>
            <a:r>
              <a:rPr lang="es-ES" sz="2000" i="1" dirty="0">
                <a:solidFill>
                  <a:srgbClr val="FF0000"/>
                </a:solidFill>
              </a:rPr>
              <a:t>la carga sólo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i="1" dirty="0">
                <a:solidFill>
                  <a:srgbClr val="FF0000"/>
                </a:solidFill>
              </a:rPr>
              <a:t>	  puede estar en la superficie</a:t>
            </a:r>
            <a:r>
              <a:rPr lang="es-ES" sz="2000" b="1" dirty="0">
                <a:solidFill>
                  <a:srgbClr val="000099"/>
                </a:solidFill>
              </a:rPr>
              <a:t>: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i="1" dirty="0">
                <a:solidFill>
                  <a:srgbClr val="FF0000"/>
                </a:solidFill>
                <a:sym typeface="Symbol"/>
              </a:rPr>
              <a:t></a:t>
            </a:r>
            <a:r>
              <a:rPr lang="es-ES" sz="2000" dirty="0">
                <a:solidFill>
                  <a:srgbClr val="FF0000"/>
                </a:solidFill>
                <a:sym typeface="Symbol"/>
              </a:rPr>
              <a:t>  0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000" dirty="0">
              <a:solidFill>
                <a:srgbClr val="000099"/>
              </a:solidFill>
              <a:sym typeface="Symbol"/>
            </a:endParaRPr>
          </a:p>
          <a:p>
            <a:pPr lvl="1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  <a:sym typeface="Symbol"/>
              </a:rPr>
              <a:t>Campo </a:t>
            </a:r>
            <a:r>
              <a:rPr lang="es-ES" sz="2000" b="1" i="1" dirty="0">
                <a:solidFill>
                  <a:srgbClr val="FF0000"/>
                </a:solidFill>
                <a:sym typeface="Symbol"/>
              </a:rPr>
              <a:t>E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 en la superficie de </a:t>
            </a:r>
          </a:p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  <a:sym typeface="Symbol"/>
              </a:rPr>
              <a:t>	un conductor: relación con la</a:t>
            </a:r>
          </a:p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  <a:sym typeface="Symbol"/>
              </a:rPr>
              <a:t>	carga superficial </a:t>
            </a:r>
            <a:r>
              <a:rPr lang="es-ES" sz="2000" i="1" dirty="0">
                <a:solidFill>
                  <a:srgbClr val="FF0000"/>
                </a:solidFill>
                <a:sym typeface="Symbol"/>
              </a:rPr>
              <a:t></a:t>
            </a:r>
            <a:r>
              <a:rPr lang="es-ES" sz="2000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: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775520" y="116192"/>
            <a:ext cx="8640960" cy="648512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3600" dirty="0">
                <a:solidFill>
                  <a:srgbClr val="FFFF66"/>
                </a:solidFill>
              </a:rPr>
              <a:t>Resumen: Conductores en campo ES (1)</a:t>
            </a:r>
            <a:endParaRPr lang="es-ES" sz="3600" i="1" dirty="0">
              <a:solidFill>
                <a:srgbClr val="FFFF66"/>
              </a:solidFill>
            </a:endParaRPr>
          </a:p>
        </p:txBody>
      </p:sp>
      <p:pic>
        <p:nvPicPr>
          <p:cNvPr id="8" name="Picture 2" descr="http://whs.wsd.wednet.edu/faculty/busse/mathhomepage/busseclasses/apphysics/studyguides/chapter20_2008/Images/20_36Figur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3202176"/>
            <a:ext cx="2520280" cy="22430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6494288" y="5805264"/>
          <a:ext cx="2266008" cy="934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4" imgW="789480" imgH="367920" progId="opendocument.MathDocument.1">
                  <p:embed/>
                </p:oleObj>
              </mc:Choice>
              <mc:Fallback>
                <p:oleObj name="OpenOffice.org" r:id="rId4" imgW="789480" imgH="367920" progId="opendocument.MathDocument.1">
                  <p:embed/>
                  <p:pic>
                    <p:nvPicPr>
                      <p:cNvPr id="686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288" y="5805264"/>
                        <a:ext cx="2266008" cy="93483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36525"/>
            <a:ext cx="6962775" cy="46716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3.1. 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islantes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bajo un campo E</a:t>
            </a:r>
            <a:endParaRPr lang="es-E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15</a:t>
            </a:fld>
            <a:endParaRPr lang="es-ES"/>
          </a:p>
        </p:txBody>
      </p:sp>
      <p:sp>
        <p:nvSpPr>
          <p:cNvPr id="5" name="5 Rectángulo">
            <a:extLst>
              <a:ext uri="{FF2B5EF4-FFF2-40B4-BE49-F238E27FC236}">
                <a16:creationId xmlns:a16="http://schemas.microsoft.com/office/drawing/2014/main" id="{E6140AAF-7507-47D8-BEEF-0517676F2506}"/>
              </a:ext>
            </a:extLst>
          </p:cNvPr>
          <p:cNvSpPr/>
          <p:nvPr/>
        </p:nvSpPr>
        <p:spPr>
          <a:xfrm>
            <a:off x="522412" y="603693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 Como todos los materiales, están constituidos por cargas positivas y negativas, pero en un aislante están </a:t>
            </a:r>
            <a:r>
              <a:rPr lang="es-ES" sz="2400" i="1" dirty="0">
                <a:solidFill>
                  <a:srgbClr val="FF0000"/>
                </a:solidFill>
              </a:rPr>
              <a:t>ligadas</a:t>
            </a:r>
            <a:r>
              <a:rPr lang="es-ES" sz="2400" dirty="0">
                <a:solidFill>
                  <a:srgbClr val="000099"/>
                </a:solidFill>
              </a:rPr>
              <a:t>. No son “</a:t>
            </a:r>
            <a:r>
              <a:rPr lang="es-ES" sz="2400" i="1" dirty="0">
                <a:solidFill>
                  <a:srgbClr val="000099"/>
                </a:solidFill>
              </a:rPr>
              <a:t>libres</a:t>
            </a:r>
            <a:r>
              <a:rPr lang="es-ES" sz="2400" dirty="0">
                <a:solidFill>
                  <a:srgbClr val="000099"/>
                </a:solidFill>
              </a:rPr>
              <a:t>”. </a:t>
            </a:r>
            <a:r>
              <a:rPr lang="es-ES" sz="2400" i="1" dirty="0">
                <a:solidFill>
                  <a:srgbClr val="FF0000"/>
                </a:solidFill>
              </a:rPr>
              <a:t>No pueden desplazarse “grandes” distancias</a:t>
            </a:r>
            <a:r>
              <a:rPr lang="es-ES" sz="2400" dirty="0">
                <a:solidFill>
                  <a:srgbClr val="000099"/>
                </a:solidFill>
              </a:rPr>
              <a:t> (sólo distancias del orden de las distancias atómicas) </a:t>
            </a:r>
            <a:r>
              <a:rPr lang="es-ES" sz="2400" dirty="0">
                <a:solidFill>
                  <a:srgbClr val="FF0000"/>
                </a:solidFill>
              </a:rPr>
              <a:t>en presencia de campo </a:t>
            </a:r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dirty="0">
                <a:solidFill>
                  <a:srgbClr val="000099"/>
                </a:solidFill>
              </a:rPr>
              <a:t>. Pueden estar formados por:</a:t>
            </a:r>
          </a:p>
          <a:p>
            <a:pPr marL="914400" lvl="1" indent="-457200"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 marL="914400" lvl="1" indent="-457200"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Moléculas o átomos no polares (no tienen momento dipolar </a:t>
            </a:r>
            <a:r>
              <a:rPr lang="es-ES" sz="2400" b="1" i="1" dirty="0">
                <a:solidFill>
                  <a:srgbClr val="000099"/>
                </a:solidFill>
              </a:rPr>
              <a:t>p</a:t>
            </a:r>
            <a:r>
              <a:rPr lang="es-ES" sz="2400" dirty="0">
                <a:solidFill>
                  <a:srgbClr val="000099"/>
                </a:solidFill>
              </a:rPr>
              <a:t> en ausencia de </a:t>
            </a:r>
            <a:r>
              <a:rPr lang="es-ES" sz="2400" b="1" i="1" dirty="0">
                <a:solidFill>
                  <a:srgbClr val="000099"/>
                </a:solidFill>
              </a:rPr>
              <a:t>E</a:t>
            </a:r>
            <a:r>
              <a:rPr lang="es-ES" sz="2400" dirty="0">
                <a:solidFill>
                  <a:srgbClr val="000099"/>
                </a:solidFill>
              </a:rPr>
              <a:t>)</a:t>
            </a:r>
          </a:p>
          <a:p>
            <a:pPr marL="914400" lvl="1" indent="-457200"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 marL="914400" lvl="1" indent="-457200"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Moléculas polares (poseen un momento dipolar intrínseco </a:t>
            </a:r>
            <a:r>
              <a:rPr lang="es-ES" sz="2400" b="1" i="1" dirty="0">
                <a:solidFill>
                  <a:srgbClr val="000099"/>
                </a:solidFill>
              </a:rPr>
              <a:t>p </a:t>
            </a:r>
            <a:r>
              <a:rPr lang="es-ES" sz="2400" dirty="0">
                <a:solidFill>
                  <a:srgbClr val="000099"/>
                </a:solidFill>
              </a:rPr>
              <a:t>también cuando </a:t>
            </a:r>
            <a:r>
              <a:rPr lang="es-ES" sz="2400" b="1" i="1" dirty="0">
                <a:solidFill>
                  <a:srgbClr val="000099"/>
                </a:solidFill>
              </a:rPr>
              <a:t>E</a:t>
            </a:r>
            <a:r>
              <a:rPr lang="es-ES" sz="2400" dirty="0">
                <a:solidFill>
                  <a:srgbClr val="000099"/>
                </a:solidFill>
              </a:rPr>
              <a:t> es 0) </a:t>
            </a:r>
          </a:p>
        </p:txBody>
      </p:sp>
    </p:spTree>
    <p:extLst>
      <p:ext uri="{BB962C8B-B14F-4D97-AF65-F5344CB8AC3E}">
        <p14:creationId xmlns:p14="http://schemas.microsoft.com/office/powerpoint/2010/main" val="2041131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36525"/>
            <a:ext cx="6962775" cy="46716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3.1. 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islantes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bajo un campo E</a:t>
            </a:r>
            <a:endParaRPr lang="es-E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16</a:t>
            </a:fld>
            <a:endParaRPr lang="es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F482E858-95A9-4683-A740-57F50BFF4658}"/>
              </a:ext>
            </a:extLst>
          </p:cNvPr>
          <p:cNvSpPr/>
          <p:nvPr/>
        </p:nvSpPr>
        <p:spPr>
          <a:xfrm>
            <a:off x="573212" y="1340768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En </a:t>
            </a:r>
            <a:r>
              <a:rPr lang="es-ES" sz="2400" dirty="0">
                <a:solidFill>
                  <a:srgbClr val="FF0000"/>
                </a:solidFill>
              </a:rPr>
              <a:t>ausencia de </a:t>
            </a:r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dirty="0">
                <a:solidFill>
                  <a:srgbClr val="000099"/>
                </a:solidFill>
              </a:rPr>
              <a:t>, los </a:t>
            </a:r>
          </a:p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dipolos están orientados </a:t>
            </a:r>
          </a:p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FF0000"/>
                </a:solidFill>
              </a:rPr>
              <a:t>aleatoriamente</a:t>
            </a:r>
            <a:r>
              <a:rPr lang="es-ES" sz="2400" dirty="0">
                <a:solidFill>
                  <a:srgbClr val="000099"/>
                </a:solidFill>
              </a:rPr>
              <a:t>:</a:t>
            </a:r>
          </a:p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En </a:t>
            </a:r>
            <a:r>
              <a:rPr lang="es-ES" sz="2400" dirty="0">
                <a:solidFill>
                  <a:srgbClr val="FF0000"/>
                </a:solidFill>
              </a:rPr>
              <a:t>presencia de </a:t>
            </a:r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dirty="0">
                <a:solidFill>
                  <a:srgbClr val="000099"/>
                </a:solidFill>
              </a:rPr>
              <a:t>, se</a:t>
            </a:r>
          </a:p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orientan (parcialmente) </a:t>
            </a:r>
          </a:p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FF0000"/>
                </a:solidFill>
              </a:rPr>
              <a:t>en la dirección del campo</a:t>
            </a:r>
            <a:r>
              <a:rPr lang="es-ES" sz="2400" dirty="0">
                <a:solidFill>
                  <a:srgbClr val="000099"/>
                </a:solidFill>
              </a:rPr>
              <a:t>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18E94AF-F30A-46C1-9B6E-9F2CE4D63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82" y="1116247"/>
            <a:ext cx="2293192" cy="2520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B379BB9-A084-452E-A9F6-C96F0B342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7255" y="3636527"/>
            <a:ext cx="2598846" cy="28529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8 Rectángulo">
            <a:extLst>
              <a:ext uri="{FF2B5EF4-FFF2-40B4-BE49-F238E27FC236}">
                <a16:creationId xmlns:a16="http://schemas.microsoft.com/office/drawing/2014/main" id="{4A83B987-538D-48F5-8A6F-F24641B89E34}"/>
              </a:ext>
            </a:extLst>
          </p:cNvPr>
          <p:cNvSpPr/>
          <p:nvPr/>
        </p:nvSpPr>
        <p:spPr>
          <a:xfrm>
            <a:off x="7820720" y="388635"/>
            <a:ext cx="4032448" cy="1631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lvl="1" indent="-4572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b="1" dirty="0">
                <a:solidFill>
                  <a:srgbClr val="00B050"/>
                </a:solidFill>
              </a:rPr>
              <a:t>Recordamos</a:t>
            </a:r>
            <a:r>
              <a:rPr lang="es-ES" sz="2000" dirty="0">
                <a:solidFill>
                  <a:srgbClr val="000099"/>
                </a:solidFill>
              </a:rPr>
              <a:t>: </a:t>
            </a:r>
          </a:p>
          <a:p>
            <a:pPr marL="0" lvl="1" indent="-4572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000" dirty="0">
              <a:solidFill>
                <a:srgbClr val="000099"/>
              </a:solidFill>
            </a:endParaRPr>
          </a:p>
          <a:p>
            <a:pPr marL="0" lvl="1" indent="-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Hemos visto cómo un dipolo </a:t>
            </a:r>
            <a:r>
              <a:rPr lang="es-ES" sz="2000" b="1" i="1" dirty="0">
                <a:solidFill>
                  <a:srgbClr val="000099"/>
                </a:solidFill>
              </a:rPr>
              <a:t>p</a:t>
            </a:r>
            <a:r>
              <a:rPr lang="es-ES" sz="2000" dirty="0">
                <a:solidFill>
                  <a:srgbClr val="000099"/>
                </a:solidFill>
              </a:rPr>
              <a:t> se orienta en la dirección del campo </a:t>
            </a:r>
            <a:r>
              <a:rPr lang="es-ES" sz="2000" b="1" i="1" dirty="0">
                <a:solidFill>
                  <a:srgbClr val="000099"/>
                </a:solidFill>
              </a:rPr>
              <a:t>E</a:t>
            </a:r>
            <a:r>
              <a:rPr lang="es-ES" sz="2000" dirty="0">
                <a:solidFill>
                  <a:srgbClr val="000099"/>
                </a:solidFill>
              </a:rPr>
              <a:t> para minimizar su energía.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9795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36525"/>
            <a:ext cx="6962775" cy="46716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3.1. 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islantes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bajo un campo E</a:t>
            </a:r>
            <a:endParaRPr lang="es-E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3556" y="6257509"/>
            <a:ext cx="4114800" cy="365125"/>
          </a:xfrm>
        </p:spPr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17</a:t>
            </a:fld>
            <a:endParaRPr lang="es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35E53FD6-A41C-41B3-990C-33B7E744E645}"/>
              </a:ext>
            </a:extLst>
          </p:cNvPr>
          <p:cNvSpPr/>
          <p:nvPr/>
        </p:nvSpPr>
        <p:spPr>
          <a:xfrm>
            <a:off x="370684" y="720417"/>
            <a:ext cx="11747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En ambos casos, el campo eléctrico </a:t>
            </a:r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b="1" i="1" baseline="-25000" dirty="0">
                <a:solidFill>
                  <a:srgbClr val="FF0000"/>
                </a:solidFill>
              </a:rPr>
              <a:t>0</a:t>
            </a:r>
            <a:r>
              <a:rPr lang="es-ES" sz="2400" dirty="0">
                <a:solidFill>
                  <a:srgbClr val="000099"/>
                </a:solidFill>
              </a:rPr>
              <a:t> externo </a:t>
            </a:r>
            <a:r>
              <a:rPr lang="es-ES" sz="2400" i="1" dirty="0">
                <a:solidFill>
                  <a:srgbClr val="FF0000"/>
                </a:solidFill>
              </a:rPr>
              <a:t>orienta los dipolos en la dirección del campo</a:t>
            </a:r>
            <a:r>
              <a:rPr lang="es-ES" sz="2400" dirty="0">
                <a:solidFill>
                  <a:srgbClr val="000099"/>
                </a:solidFill>
              </a:rPr>
              <a:t>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  <a:sym typeface="Symbol"/>
              </a:rPr>
              <a:t>el campo </a:t>
            </a:r>
            <a:r>
              <a:rPr lang="es-ES" sz="2400" b="1" i="1" dirty="0" err="1">
                <a:solidFill>
                  <a:srgbClr val="0070C0"/>
                </a:solidFill>
              </a:rPr>
              <a:t>E</a:t>
            </a:r>
            <a:r>
              <a:rPr lang="es-ES" sz="24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400" b="1" i="1" baseline="-25000" dirty="0">
                <a:solidFill>
                  <a:srgbClr val="0070C0"/>
                </a:solidFill>
              </a:rPr>
              <a:t>  </a:t>
            </a:r>
            <a:r>
              <a:rPr lang="es-ES" sz="2400" b="1" dirty="0">
                <a:solidFill>
                  <a:srgbClr val="0070C0"/>
                </a:solidFill>
                <a:sym typeface="Symbol"/>
              </a:rPr>
              <a:t>inducido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(creado por la polarización inducida) </a:t>
            </a:r>
            <a:r>
              <a:rPr lang="es-ES" sz="2400" b="1" dirty="0">
                <a:solidFill>
                  <a:srgbClr val="FF0000"/>
                </a:solidFill>
                <a:sym typeface="Symbol"/>
              </a:rPr>
              <a:t>se opone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al campo externo:</a:t>
            </a:r>
            <a:endParaRPr lang="es-ES" sz="2400" dirty="0">
              <a:solidFill>
                <a:srgbClr val="000099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7BDC439-FB4D-4BE5-9E1A-B2C57F25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405" y="2291541"/>
            <a:ext cx="2997333" cy="324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8" name="9 Conector recto">
            <a:extLst>
              <a:ext uri="{FF2B5EF4-FFF2-40B4-BE49-F238E27FC236}">
                <a16:creationId xmlns:a16="http://schemas.microsoft.com/office/drawing/2014/main" id="{163CC3D3-B713-44BB-A7AF-77F5843C038D}"/>
              </a:ext>
            </a:extLst>
          </p:cNvPr>
          <p:cNvCxnSpPr/>
          <p:nvPr/>
        </p:nvCxnSpPr>
        <p:spPr bwMode="auto">
          <a:xfrm>
            <a:off x="3203476" y="5603909"/>
            <a:ext cx="165618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" name="10 Conector recto">
            <a:extLst>
              <a:ext uri="{FF2B5EF4-FFF2-40B4-BE49-F238E27FC236}">
                <a16:creationId xmlns:a16="http://schemas.microsoft.com/office/drawing/2014/main" id="{59B7AC81-F337-4FEE-92EF-1DEB2158B4FC}"/>
              </a:ext>
            </a:extLst>
          </p:cNvPr>
          <p:cNvCxnSpPr/>
          <p:nvPr/>
        </p:nvCxnSpPr>
        <p:spPr bwMode="auto">
          <a:xfrm>
            <a:off x="3419500" y="2075517"/>
            <a:ext cx="108012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0" name="12 Rectángulo">
            <a:extLst>
              <a:ext uri="{FF2B5EF4-FFF2-40B4-BE49-F238E27FC236}">
                <a16:creationId xmlns:a16="http://schemas.microsoft.com/office/drawing/2014/main" id="{7235DDF4-09E6-4477-9255-AD55BC39DE61}"/>
              </a:ext>
            </a:extLst>
          </p:cNvPr>
          <p:cNvSpPr/>
          <p:nvPr/>
        </p:nvSpPr>
        <p:spPr>
          <a:xfrm>
            <a:off x="4859661" y="5387886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b="1" i="1" baseline="-25000" dirty="0">
                <a:solidFill>
                  <a:srgbClr val="FF0000"/>
                </a:solidFill>
              </a:rPr>
              <a:t>0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39B7CBD8-5EE7-43AA-B937-ECCE345C5792}"/>
              </a:ext>
            </a:extLst>
          </p:cNvPr>
          <p:cNvSpPr/>
          <p:nvPr/>
        </p:nvSpPr>
        <p:spPr>
          <a:xfrm>
            <a:off x="4571629" y="1829877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err="1">
                <a:solidFill>
                  <a:srgbClr val="0070C0"/>
                </a:solidFill>
              </a:rPr>
              <a:t>E</a:t>
            </a:r>
            <a:r>
              <a:rPr lang="es-ES" sz="24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14 Rectángulo">
            <a:extLst>
              <a:ext uri="{FF2B5EF4-FFF2-40B4-BE49-F238E27FC236}">
                <a16:creationId xmlns:a16="http://schemas.microsoft.com/office/drawing/2014/main" id="{8838F98E-6D67-41DE-9DF1-3B66741AF082}"/>
              </a:ext>
            </a:extLst>
          </p:cNvPr>
          <p:cNvSpPr/>
          <p:nvPr/>
        </p:nvSpPr>
        <p:spPr>
          <a:xfrm>
            <a:off x="6333140" y="2781077"/>
            <a:ext cx="5274660" cy="13849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0099"/>
                </a:solidFill>
                <a:sym typeface="Symbol"/>
              </a:rPr>
              <a:t>¡ El campo neto </a:t>
            </a:r>
            <a:r>
              <a:rPr lang="es-ES" sz="2800" i="1" dirty="0">
                <a:solidFill>
                  <a:srgbClr val="000099"/>
                </a:solidFill>
                <a:sym typeface="Symbol"/>
              </a:rPr>
              <a:t>disminuye</a:t>
            </a:r>
            <a:r>
              <a:rPr lang="es-ES" sz="2800" dirty="0">
                <a:solidFill>
                  <a:srgbClr val="000099"/>
                </a:solidFill>
                <a:sym typeface="Symbol"/>
              </a:rPr>
              <a:t> ! </a:t>
            </a:r>
          </a:p>
          <a:p>
            <a:endParaRPr lang="es-ES" sz="2800" dirty="0">
              <a:solidFill>
                <a:srgbClr val="000099"/>
              </a:solidFill>
              <a:sym typeface="Symbol"/>
            </a:endParaRPr>
          </a:p>
          <a:p>
            <a:pPr algn="ctr"/>
            <a:r>
              <a:rPr lang="es-ES" sz="2800" b="1" i="1" dirty="0">
                <a:solidFill>
                  <a:srgbClr val="000099"/>
                </a:solidFill>
                <a:sym typeface="Symbol"/>
              </a:rPr>
              <a:t>E</a:t>
            </a:r>
            <a:r>
              <a:rPr lang="es-ES" sz="2800" dirty="0">
                <a:solidFill>
                  <a:srgbClr val="000099"/>
                </a:solidFill>
                <a:sym typeface="Symbol"/>
              </a:rPr>
              <a:t>  =  </a:t>
            </a:r>
            <a:r>
              <a:rPr lang="es-ES" sz="2800" b="1" i="1" dirty="0">
                <a:solidFill>
                  <a:srgbClr val="FF0000"/>
                </a:solidFill>
              </a:rPr>
              <a:t>E</a:t>
            </a:r>
            <a:r>
              <a:rPr lang="es-ES" sz="2800" b="1" i="1" baseline="-25000" dirty="0">
                <a:solidFill>
                  <a:srgbClr val="FF0000"/>
                </a:solidFill>
              </a:rPr>
              <a:t>0</a:t>
            </a:r>
            <a:r>
              <a:rPr lang="es-ES" sz="2800" dirty="0">
                <a:solidFill>
                  <a:srgbClr val="000099"/>
                </a:solidFill>
                <a:sym typeface="Symbol"/>
              </a:rPr>
              <a:t> + </a:t>
            </a:r>
            <a:r>
              <a:rPr lang="es-ES" sz="2800" b="1" i="1" dirty="0" err="1">
                <a:solidFill>
                  <a:srgbClr val="0070C0"/>
                </a:solidFill>
              </a:rPr>
              <a:t>E</a:t>
            </a:r>
            <a:r>
              <a:rPr lang="es-ES" sz="28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800" dirty="0">
                <a:solidFill>
                  <a:srgbClr val="000099"/>
                </a:solidFill>
                <a:sym typeface="Symbol"/>
              </a:rPr>
              <a:t> </a:t>
            </a:r>
          </a:p>
        </p:txBody>
      </p:sp>
      <p:cxnSp>
        <p:nvCxnSpPr>
          <p:cNvPr id="13" name="11 Conector recto">
            <a:extLst>
              <a:ext uri="{FF2B5EF4-FFF2-40B4-BE49-F238E27FC236}">
                <a16:creationId xmlns:a16="http://schemas.microsoft.com/office/drawing/2014/main" id="{A7D45C21-7048-49A5-BA7F-F413E5F4C627}"/>
              </a:ext>
            </a:extLst>
          </p:cNvPr>
          <p:cNvCxnSpPr/>
          <p:nvPr/>
        </p:nvCxnSpPr>
        <p:spPr bwMode="auto">
          <a:xfrm>
            <a:off x="3563516" y="5891941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14" name="16 Rectángulo">
            <a:extLst>
              <a:ext uri="{FF2B5EF4-FFF2-40B4-BE49-F238E27FC236}">
                <a16:creationId xmlns:a16="http://schemas.microsoft.com/office/drawing/2014/main" id="{73E0B845-8A93-495F-97C1-04FC148108AC}"/>
              </a:ext>
            </a:extLst>
          </p:cNvPr>
          <p:cNvSpPr/>
          <p:nvPr/>
        </p:nvSpPr>
        <p:spPr>
          <a:xfrm>
            <a:off x="4283596" y="5675918"/>
            <a:ext cx="40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>
                <a:solidFill>
                  <a:srgbClr val="000099"/>
                </a:solidFill>
              </a:rPr>
              <a:t>E</a:t>
            </a:r>
            <a:r>
              <a:rPr lang="es-ES" sz="2400" dirty="0">
                <a:solidFill>
                  <a:srgbClr val="000099"/>
                </a:solidFill>
              </a:rPr>
              <a:t> </a:t>
            </a:r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42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36525"/>
            <a:ext cx="6962775" cy="46716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3.1. 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islantes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bajo un campo E</a:t>
            </a:r>
            <a:endParaRPr lang="es-E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18</a:t>
            </a:fld>
            <a:endParaRPr lang="es-ES"/>
          </a:p>
        </p:txBody>
      </p:sp>
      <p:sp>
        <p:nvSpPr>
          <p:cNvPr id="6" name="6 Rectángulo">
            <a:extLst>
              <a:ext uri="{FF2B5EF4-FFF2-40B4-BE49-F238E27FC236}">
                <a16:creationId xmlns:a16="http://schemas.microsoft.com/office/drawing/2014/main" id="{7EBE8347-910B-4C86-9027-60DB396CEF85}"/>
              </a:ext>
            </a:extLst>
          </p:cNvPr>
          <p:cNvSpPr/>
          <p:nvPr/>
        </p:nvSpPr>
        <p:spPr>
          <a:xfrm>
            <a:off x="662112" y="707213"/>
            <a:ext cx="11034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La </a:t>
            </a:r>
            <a:r>
              <a:rPr lang="es-ES" sz="2400" i="1" dirty="0">
                <a:solidFill>
                  <a:srgbClr val="000099"/>
                </a:solidFill>
              </a:rPr>
              <a:t>polarización</a:t>
            </a:r>
            <a:r>
              <a:rPr lang="es-ES" sz="2400" dirty="0">
                <a:solidFill>
                  <a:srgbClr val="000099"/>
                </a:solidFill>
              </a:rPr>
              <a:t> del dieléctrico origina una </a:t>
            </a:r>
            <a:r>
              <a:rPr lang="es-ES" sz="2400" i="1" dirty="0">
                <a:solidFill>
                  <a:srgbClr val="000099"/>
                </a:solidFill>
              </a:rPr>
              <a:t>densidad superficial de carga ligada</a:t>
            </a:r>
            <a:r>
              <a:rPr lang="es-ES" sz="2400" dirty="0">
                <a:solidFill>
                  <a:srgbClr val="000099"/>
                </a:solidFill>
              </a:rPr>
              <a:t> </a:t>
            </a:r>
            <a:r>
              <a:rPr lang="es-ES" sz="2400" i="1" dirty="0">
                <a:solidFill>
                  <a:srgbClr val="0070C0"/>
                </a:solidFill>
                <a:sym typeface="Symbol"/>
              </a:rPr>
              <a:t></a:t>
            </a:r>
            <a:r>
              <a:rPr lang="es-ES" sz="2400" i="1" baseline="-25000" dirty="0">
                <a:solidFill>
                  <a:srgbClr val="0070C0"/>
                </a:solidFill>
                <a:sym typeface="Symbol"/>
              </a:rPr>
              <a:t>b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</a:t>
            </a:r>
            <a:r>
              <a:rPr lang="es-ES" sz="2400" dirty="0">
                <a:solidFill>
                  <a:srgbClr val="000099"/>
                </a:solidFill>
              </a:rPr>
              <a:t>cuyo 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campo </a:t>
            </a:r>
            <a:r>
              <a:rPr lang="es-ES" sz="2400" b="1" i="1" dirty="0" err="1">
                <a:solidFill>
                  <a:srgbClr val="0070C0"/>
                </a:solidFill>
              </a:rPr>
              <a:t>E</a:t>
            </a:r>
            <a:r>
              <a:rPr lang="es-ES" sz="24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400" b="1" i="1" baseline="-25000" dirty="0">
                <a:solidFill>
                  <a:srgbClr val="0070C0"/>
                </a:solidFill>
              </a:rPr>
              <a:t> </a:t>
            </a:r>
            <a:r>
              <a:rPr lang="es-ES" sz="2400" dirty="0">
                <a:solidFill>
                  <a:srgbClr val="000099"/>
                </a:solidFill>
              </a:rPr>
              <a:t>se opone al campo </a:t>
            </a:r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b="1" i="1" baseline="-25000" dirty="0">
                <a:solidFill>
                  <a:srgbClr val="FF0000"/>
                </a:solidFill>
              </a:rPr>
              <a:t>0</a:t>
            </a:r>
            <a:r>
              <a:rPr lang="es-ES" sz="2400" dirty="0">
                <a:solidFill>
                  <a:srgbClr val="000099"/>
                </a:solidFill>
              </a:rPr>
              <a:t> externo producido por cargas libres de forma que </a:t>
            </a:r>
            <a:r>
              <a:rPr lang="es-ES" sz="2400" i="1" dirty="0">
                <a:solidFill>
                  <a:srgbClr val="FF0000"/>
                </a:solidFill>
              </a:rPr>
              <a:t>el campo resultante</a:t>
            </a:r>
            <a:r>
              <a:rPr lang="es-ES" sz="2400" dirty="0">
                <a:solidFill>
                  <a:srgbClr val="000099"/>
                </a:solidFill>
              </a:rPr>
              <a:t> </a:t>
            </a:r>
            <a:r>
              <a:rPr lang="es-ES" sz="2400" b="1" i="1" dirty="0">
                <a:solidFill>
                  <a:srgbClr val="000099"/>
                </a:solidFill>
              </a:rPr>
              <a:t>E</a:t>
            </a:r>
            <a:r>
              <a:rPr lang="es-ES" sz="2400" dirty="0">
                <a:solidFill>
                  <a:srgbClr val="000099"/>
                </a:solidFill>
              </a:rPr>
              <a:t> es </a:t>
            </a:r>
            <a:r>
              <a:rPr lang="es-ES" sz="2400" i="1" dirty="0">
                <a:solidFill>
                  <a:srgbClr val="FF0000"/>
                </a:solidFill>
              </a:rPr>
              <a:t>menor</a:t>
            </a:r>
            <a:r>
              <a:rPr lang="es-ES" sz="2400" dirty="0">
                <a:solidFill>
                  <a:srgbClr val="000099"/>
                </a:solidFill>
              </a:rPr>
              <a:t> que </a:t>
            </a:r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b="1" i="1" baseline="-25000" dirty="0">
                <a:solidFill>
                  <a:srgbClr val="FF0000"/>
                </a:solidFill>
              </a:rPr>
              <a:t>0</a:t>
            </a:r>
            <a:r>
              <a:rPr lang="es-ES" sz="2400" dirty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FD120CA-A403-4809-A487-D816F7E9D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23734"/>
            <a:ext cx="2844984" cy="31999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7D4516C-47CA-4567-9520-549E541B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2233" y="2416896"/>
            <a:ext cx="2781309" cy="3006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9" name="9 Conector recto">
            <a:extLst>
              <a:ext uri="{FF2B5EF4-FFF2-40B4-BE49-F238E27FC236}">
                <a16:creationId xmlns:a16="http://schemas.microsoft.com/office/drawing/2014/main" id="{88B965C5-EB53-48F5-850C-DC1D21A4CCA3}"/>
              </a:ext>
            </a:extLst>
          </p:cNvPr>
          <p:cNvCxnSpPr/>
          <p:nvPr/>
        </p:nvCxnSpPr>
        <p:spPr bwMode="auto">
          <a:xfrm>
            <a:off x="6924760" y="3983556"/>
            <a:ext cx="108012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0" name="10 Rectángulo">
            <a:extLst>
              <a:ext uri="{FF2B5EF4-FFF2-40B4-BE49-F238E27FC236}">
                <a16:creationId xmlns:a16="http://schemas.microsoft.com/office/drawing/2014/main" id="{8E772AD7-0781-410C-99A9-8C2565AD6A55}"/>
              </a:ext>
            </a:extLst>
          </p:cNvPr>
          <p:cNvSpPr/>
          <p:nvPr/>
        </p:nvSpPr>
        <p:spPr>
          <a:xfrm>
            <a:off x="7140785" y="3407493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err="1">
                <a:solidFill>
                  <a:srgbClr val="0070C0"/>
                </a:solidFill>
              </a:rPr>
              <a:t>E</a:t>
            </a:r>
            <a:r>
              <a:rPr lang="es-ES" sz="24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11 Conector recto">
            <a:extLst>
              <a:ext uri="{FF2B5EF4-FFF2-40B4-BE49-F238E27FC236}">
                <a16:creationId xmlns:a16="http://schemas.microsoft.com/office/drawing/2014/main" id="{847A947B-0B2A-41FB-A80A-68BC322281A6}"/>
              </a:ext>
            </a:extLst>
          </p:cNvPr>
          <p:cNvCxnSpPr/>
          <p:nvPr/>
        </p:nvCxnSpPr>
        <p:spPr bwMode="auto">
          <a:xfrm>
            <a:off x="6276688" y="2039340"/>
            <a:ext cx="2592288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2" name="13 Rectángulo">
            <a:extLst>
              <a:ext uri="{FF2B5EF4-FFF2-40B4-BE49-F238E27FC236}">
                <a16:creationId xmlns:a16="http://schemas.microsoft.com/office/drawing/2014/main" id="{40D6E387-E399-4285-85C1-0A8A8F03C76B}"/>
              </a:ext>
            </a:extLst>
          </p:cNvPr>
          <p:cNvSpPr/>
          <p:nvPr/>
        </p:nvSpPr>
        <p:spPr>
          <a:xfrm>
            <a:off x="7284801" y="1607293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b="1" i="1" baseline="-25000" dirty="0">
                <a:solidFill>
                  <a:srgbClr val="FF0000"/>
                </a:solidFill>
              </a:rPr>
              <a:t>0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12 Conector recto">
            <a:extLst>
              <a:ext uri="{FF2B5EF4-FFF2-40B4-BE49-F238E27FC236}">
                <a16:creationId xmlns:a16="http://schemas.microsoft.com/office/drawing/2014/main" id="{F9DCDE86-EAAC-430C-912D-E1DFA93D75D8}"/>
              </a:ext>
            </a:extLst>
          </p:cNvPr>
          <p:cNvCxnSpPr/>
          <p:nvPr/>
        </p:nvCxnSpPr>
        <p:spPr bwMode="auto">
          <a:xfrm>
            <a:off x="6924760" y="5567732"/>
            <a:ext cx="136815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14" name="15 Rectángulo">
            <a:extLst>
              <a:ext uri="{FF2B5EF4-FFF2-40B4-BE49-F238E27FC236}">
                <a16:creationId xmlns:a16="http://schemas.microsoft.com/office/drawing/2014/main" id="{799C7437-E790-44F2-9D92-A80217C95ECA}"/>
              </a:ext>
            </a:extLst>
          </p:cNvPr>
          <p:cNvSpPr/>
          <p:nvPr/>
        </p:nvSpPr>
        <p:spPr>
          <a:xfrm>
            <a:off x="7518492" y="5512764"/>
            <a:ext cx="40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>
                <a:solidFill>
                  <a:srgbClr val="000099"/>
                </a:solidFill>
              </a:rPr>
              <a:t>E</a:t>
            </a:r>
            <a:r>
              <a:rPr lang="es-ES" sz="2400" dirty="0">
                <a:solidFill>
                  <a:srgbClr val="000099"/>
                </a:solidFill>
              </a:rPr>
              <a:t> 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5" name="16 Rectángulo">
            <a:extLst>
              <a:ext uri="{FF2B5EF4-FFF2-40B4-BE49-F238E27FC236}">
                <a16:creationId xmlns:a16="http://schemas.microsoft.com/office/drawing/2014/main" id="{8C633725-778B-4DF8-AFB5-213996C9FCA7}"/>
              </a:ext>
            </a:extLst>
          </p:cNvPr>
          <p:cNvSpPr/>
          <p:nvPr/>
        </p:nvSpPr>
        <p:spPr>
          <a:xfrm>
            <a:off x="4478585" y="5672569"/>
            <a:ext cx="2074607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" sz="2800" b="1" i="1" dirty="0">
                <a:solidFill>
                  <a:srgbClr val="000099"/>
                </a:solidFill>
                <a:sym typeface="Symbol"/>
              </a:rPr>
              <a:t>E</a:t>
            </a:r>
            <a:r>
              <a:rPr lang="es-ES" sz="2800" dirty="0">
                <a:solidFill>
                  <a:srgbClr val="000099"/>
                </a:solidFill>
                <a:sym typeface="Symbol"/>
              </a:rPr>
              <a:t>  =  </a:t>
            </a:r>
            <a:r>
              <a:rPr lang="es-ES" sz="2800" b="1" i="1" dirty="0">
                <a:solidFill>
                  <a:srgbClr val="FF0000"/>
                </a:solidFill>
              </a:rPr>
              <a:t>E</a:t>
            </a:r>
            <a:r>
              <a:rPr lang="es-ES" sz="2800" b="1" i="1" baseline="-25000" dirty="0">
                <a:solidFill>
                  <a:srgbClr val="FF0000"/>
                </a:solidFill>
              </a:rPr>
              <a:t>0</a:t>
            </a:r>
            <a:r>
              <a:rPr lang="es-ES" sz="2800" dirty="0">
                <a:solidFill>
                  <a:srgbClr val="000099"/>
                </a:solidFill>
                <a:sym typeface="Symbol"/>
              </a:rPr>
              <a:t> + </a:t>
            </a:r>
            <a:r>
              <a:rPr lang="es-ES" sz="2800" b="1" i="1" dirty="0" err="1">
                <a:solidFill>
                  <a:srgbClr val="0070C0"/>
                </a:solidFill>
              </a:rPr>
              <a:t>E</a:t>
            </a:r>
            <a:r>
              <a:rPr lang="es-ES" sz="28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800" dirty="0">
                <a:solidFill>
                  <a:srgbClr val="000099"/>
                </a:solidFill>
                <a:sym typeface="Symbo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608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6251" y="908720"/>
            <a:ext cx="117157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En general, en un dieléctrico, el campo inducido </a:t>
            </a:r>
            <a:r>
              <a:rPr lang="es-ES" sz="2000" b="1" i="1" dirty="0" err="1">
                <a:solidFill>
                  <a:srgbClr val="0070C0"/>
                </a:solidFill>
              </a:rPr>
              <a:t>E</a:t>
            </a:r>
            <a:r>
              <a:rPr lang="es-ES" sz="20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000" dirty="0">
                <a:solidFill>
                  <a:srgbClr val="000099"/>
                </a:solidFill>
              </a:rPr>
              <a:t> es proporcional (y opuesto) al campo externo aplicado </a:t>
            </a:r>
            <a:r>
              <a:rPr lang="es-ES" sz="2000" b="1" i="1" dirty="0">
                <a:solidFill>
                  <a:srgbClr val="FF0000"/>
                </a:solidFill>
              </a:rPr>
              <a:t>E</a:t>
            </a:r>
            <a:r>
              <a:rPr lang="es-ES" sz="2000" b="1" i="1" baseline="-25000" dirty="0">
                <a:solidFill>
                  <a:srgbClr val="FF0000"/>
                </a:solidFill>
              </a:rPr>
              <a:t>0</a:t>
            </a:r>
            <a:r>
              <a:rPr lang="es-ES" sz="2000" dirty="0">
                <a:solidFill>
                  <a:srgbClr val="000099"/>
                </a:solidFill>
              </a:rPr>
              <a:t>:</a:t>
            </a:r>
          </a:p>
          <a:p>
            <a:pPr marL="171450" indent="-457200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000" dirty="0">
              <a:solidFill>
                <a:srgbClr val="000099"/>
              </a:solidFill>
            </a:endParaRPr>
          </a:p>
          <a:p>
            <a:pPr marL="171450" indent="-457200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000" dirty="0">
              <a:solidFill>
                <a:srgbClr val="000099"/>
              </a:solidFill>
            </a:endParaRPr>
          </a:p>
          <a:p>
            <a:pPr marL="171450" indent="-457200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000" dirty="0">
              <a:solidFill>
                <a:srgbClr val="000099"/>
              </a:solidFill>
            </a:endParaRPr>
          </a:p>
          <a:p>
            <a:pPr marL="171450" indent="-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donde 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 es la </a:t>
            </a:r>
            <a:r>
              <a:rPr lang="es-ES" sz="2000" i="1" dirty="0" err="1">
                <a:solidFill>
                  <a:srgbClr val="000099"/>
                </a:solidFill>
                <a:sym typeface="Symbol"/>
              </a:rPr>
              <a:t>polarizabilidad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 eléctrica del material.</a:t>
            </a:r>
            <a:endParaRPr lang="es-ES" sz="2000" dirty="0">
              <a:solidFill>
                <a:srgbClr val="000099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287220"/>
              </p:ext>
            </p:extLst>
          </p:nvPr>
        </p:nvGraphicFramePr>
        <p:xfrm>
          <a:off x="2436019" y="1369521"/>
          <a:ext cx="35687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3" imgW="942840" imgH="212040" progId="opendocument.MathDocument.1">
                  <p:embed/>
                </p:oleObj>
              </mc:Choice>
              <mc:Fallback>
                <p:oleObj name="OpenOffice.org" r:id="rId3" imgW="942840" imgH="212040" progId="opendocument.MathDocument.1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019" y="1369521"/>
                        <a:ext cx="3568700" cy="7096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995403"/>
              </p:ext>
            </p:extLst>
          </p:nvPr>
        </p:nvGraphicFramePr>
        <p:xfrm>
          <a:off x="1183829" y="2749247"/>
          <a:ext cx="8746430" cy="639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5" imgW="2564280" imgH="212040" progId="opendocument.MathDocument.1">
                  <p:embed/>
                </p:oleObj>
              </mc:Choice>
              <mc:Fallback>
                <p:oleObj name="OpenOffice.org" r:id="rId5" imgW="2564280" imgH="212040" progId="opendocument.MathDocument.1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829" y="2749247"/>
                        <a:ext cx="8746430" cy="63942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631504" y="3769718"/>
          <a:ext cx="237966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7" imgW="628200" imgH="415800" progId="opendocument.MathDocument.1">
                  <p:embed/>
                </p:oleObj>
              </mc:Choice>
              <mc:Fallback>
                <p:oleObj name="OpenOffice.org" r:id="rId7" imgW="628200" imgH="415800" progId="opendocument.MathDocument.1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3769718"/>
                        <a:ext cx="2379662" cy="1387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295800" y="3789040"/>
          <a:ext cx="2819400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9" imgW="744480" imgH="384840" progId="opendocument.MathDocument.1">
                  <p:embed/>
                </p:oleObj>
              </mc:Choice>
              <mc:Fallback>
                <p:oleObj name="OpenOffice.org" r:id="rId9" imgW="744480" imgH="384840" progId="opendocument.MathDocument.1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800" y="3789040"/>
                        <a:ext cx="2819400" cy="144016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567609" y="5589240"/>
          <a:ext cx="35274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11" imgW="931320" imgH="181080" progId="opendocument.MathDocument.1">
                  <p:embed/>
                </p:oleObj>
              </mc:Choice>
              <mc:Fallback>
                <p:oleObj name="OpenOffice.org" r:id="rId11" imgW="931320" imgH="181080" progId="opendocument.MathDocument.1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609" y="5589240"/>
                        <a:ext cx="3527425" cy="603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Rectángulo"/>
          <p:cNvSpPr/>
          <p:nvPr/>
        </p:nvSpPr>
        <p:spPr>
          <a:xfrm>
            <a:off x="7914455" y="3769718"/>
            <a:ext cx="3419872" cy="23083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buFont typeface="Symbol"/>
              <a:buChar char="k"/>
            </a:pPr>
            <a:r>
              <a:rPr lang="es-ES" sz="2400" dirty="0">
                <a:solidFill>
                  <a:srgbClr val="000099"/>
                </a:solidFill>
                <a:sym typeface="Symbol"/>
              </a:rPr>
              <a:t>: </a:t>
            </a:r>
            <a:r>
              <a:rPr lang="es-ES" sz="2400" b="1" dirty="0">
                <a:solidFill>
                  <a:srgbClr val="FF0000"/>
                </a:solidFill>
                <a:sym typeface="Symbol"/>
              </a:rPr>
              <a:t>constante dieléctrica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o </a:t>
            </a:r>
            <a:r>
              <a:rPr lang="es-ES" sz="2400" b="1" dirty="0">
                <a:solidFill>
                  <a:srgbClr val="FF0000"/>
                </a:solidFill>
                <a:sym typeface="Symbol"/>
              </a:rPr>
              <a:t>constante dieléctrica relativa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del material.</a:t>
            </a:r>
          </a:p>
          <a:p>
            <a:endParaRPr lang="es-ES" sz="2400" dirty="0">
              <a:solidFill>
                <a:srgbClr val="000099"/>
              </a:solidFill>
              <a:sym typeface="Symbol"/>
            </a:endParaRPr>
          </a:p>
          <a:p>
            <a:r>
              <a:rPr lang="es-ES" sz="2400" dirty="0">
                <a:solidFill>
                  <a:srgbClr val="000099"/>
                </a:solidFill>
                <a:sym typeface="Symbol"/>
              </a:rPr>
              <a:t>Es una magnitud </a:t>
            </a:r>
            <a:r>
              <a:rPr lang="es-ES" sz="2400" i="1" dirty="0" err="1">
                <a:solidFill>
                  <a:srgbClr val="FF0000"/>
                </a:solidFill>
                <a:sym typeface="Symbol"/>
              </a:rPr>
              <a:t>adimensional</a:t>
            </a:r>
            <a:r>
              <a:rPr lang="es-ES" sz="2400" i="1" dirty="0">
                <a:solidFill>
                  <a:srgbClr val="000099"/>
                </a:solidFill>
                <a:sym typeface="Symbol"/>
              </a:rPr>
              <a:t>.</a:t>
            </a:r>
            <a:endParaRPr lang="en-US" sz="2400" i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ADBDE1C-6D28-4AB5-8092-D7BE7600BC47}"/>
              </a:ext>
            </a:extLst>
          </p:cNvPr>
          <p:cNvSpPr txBox="1">
            <a:spLocks/>
          </p:cNvSpPr>
          <p:nvPr/>
        </p:nvSpPr>
        <p:spPr>
          <a:xfrm>
            <a:off x="190499" y="136525"/>
            <a:ext cx="6962775" cy="467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3.1. Aislantes bajo un campo 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4305"/>
            <a:ext cx="10515600" cy="13255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3.1. Conductores y aislantes.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939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841924" y="167236"/>
            <a:ext cx="4006676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3600" dirty="0">
                <a:solidFill>
                  <a:srgbClr val="000099"/>
                </a:solidFill>
              </a:rPr>
              <a:t>Ruptura dieléctrica</a:t>
            </a:r>
            <a:endParaRPr lang="es-ES" sz="3600" b="1" i="1" baseline="-25000" dirty="0">
              <a:solidFill>
                <a:srgbClr val="000099"/>
              </a:solidFill>
            </a:endParaRPr>
          </a:p>
        </p:txBody>
      </p:sp>
      <p:pic>
        <p:nvPicPr>
          <p:cNvPr id="3078" name="Picture 6" descr="E:\Capítulos\ch24\table-24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225" y="3356993"/>
            <a:ext cx="4902775" cy="345638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714946" y="815748"/>
            <a:ext cx="91085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360000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Además de la constante dieléctrica, hay otra magnitud importante que caracteriza a un dieléctrico: el campo eléctrico máximo </a:t>
            </a:r>
            <a:r>
              <a:rPr lang="es-ES" sz="2200" i="1" dirty="0" err="1">
                <a:solidFill>
                  <a:srgbClr val="FF0000"/>
                </a:solidFill>
                <a:sym typeface="Symbol"/>
              </a:rPr>
              <a:t>E</a:t>
            </a:r>
            <a:r>
              <a:rPr lang="es-ES" sz="2200" i="1" baseline="-25000" dirty="0" err="1">
                <a:solidFill>
                  <a:srgbClr val="FF0000"/>
                </a:solidFill>
                <a:sym typeface="Symbol"/>
              </a:rPr>
              <a:t>max</a:t>
            </a:r>
            <a:r>
              <a:rPr lang="es-ES" sz="2200" b="1" i="1" baseline="-25000" dirty="0">
                <a:solidFill>
                  <a:srgbClr val="000099"/>
                </a:solidFill>
                <a:sym typeface="Symbol"/>
              </a:rPr>
              <a:t> </a:t>
            </a:r>
            <a:r>
              <a:rPr lang="es-ES" sz="2200" dirty="0">
                <a:solidFill>
                  <a:srgbClr val="000099"/>
                </a:solidFill>
              </a:rPr>
              <a:t>que resiste el material sin dejar de ser  </a:t>
            </a:r>
            <a:r>
              <a:rPr lang="es-ES" sz="2200" dirty="0" err="1">
                <a:solidFill>
                  <a:srgbClr val="000099"/>
                </a:solidFill>
              </a:rPr>
              <a:t>ser</a:t>
            </a:r>
            <a:r>
              <a:rPr lang="es-ES" sz="2200" dirty="0">
                <a:solidFill>
                  <a:srgbClr val="000099"/>
                </a:solidFill>
              </a:rPr>
              <a:t> un aislante: </a:t>
            </a:r>
            <a:r>
              <a:rPr lang="es-ES" sz="2200" i="1" dirty="0">
                <a:solidFill>
                  <a:srgbClr val="FF0000"/>
                </a:solidFill>
              </a:rPr>
              <a:t>campo de ruptura dieléctrica</a:t>
            </a:r>
            <a:r>
              <a:rPr lang="es-ES" sz="2200" dirty="0">
                <a:solidFill>
                  <a:srgbClr val="000099"/>
                </a:solidFill>
              </a:rPr>
              <a:t>:</a:t>
            </a:r>
          </a:p>
          <a:p>
            <a:pPr marL="171450" indent="-360000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 marL="914400" lvl="1" indent="-360000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Ejemplo: en aire, por encima de </a:t>
            </a:r>
            <a:r>
              <a:rPr lang="es-ES" sz="2200" i="1" dirty="0" err="1">
                <a:solidFill>
                  <a:srgbClr val="000099"/>
                </a:solidFill>
                <a:sym typeface="Symbol"/>
              </a:rPr>
              <a:t>E</a:t>
            </a:r>
            <a:r>
              <a:rPr lang="es-ES" sz="2200" i="1" baseline="-25000" dirty="0" err="1">
                <a:solidFill>
                  <a:srgbClr val="000099"/>
                </a:solidFill>
                <a:sym typeface="Symbol"/>
              </a:rPr>
              <a:t>max</a:t>
            </a:r>
            <a:r>
              <a:rPr lang="es-ES" sz="2200" b="1" i="1" baseline="-25000" dirty="0">
                <a:solidFill>
                  <a:srgbClr val="000099"/>
                </a:solidFill>
                <a:sym typeface="Symbol"/>
              </a:rPr>
              <a:t>  </a:t>
            </a:r>
            <a:r>
              <a:rPr lang="es-ES" sz="2200" dirty="0">
                <a:solidFill>
                  <a:srgbClr val="000099"/>
                </a:solidFill>
                <a:sym typeface="Symbol"/>
              </a:rPr>
              <a:t></a:t>
            </a:r>
            <a:r>
              <a:rPr lang="es-ES" sz="2200" dirty="0">
                <a:solidFill>
                  <a:srgbClr val="000099"/>
                </a:solidFill>
              </a:rPr>
              <a:t> 3 </a:t>
            </a:r>
            <a:r>
              <a:rPr lang="es-ES" sz="2200" dirty="0" err="1">
                <a:solidFill>
                  <a:srgbClr val="000099"/>
                </a:solidFill>
              </a:rPr>
              <a:t>kV</a:t>
            </a:r>
            <a:r>
              <a:rPr lang="es-ES" sz="2200" dirty="0">
                <a:solidFill>
                  <a:srgbClr val="000099"/>
                </a:solidFill>
              </a:rPr>
              <a:t> / mm, salta un </a:t>
            </a:r>
            <a:r>
              <a:rPr lang="es-ES" sz="2200" i="1" dirty="0">
                <a:solidFill>
                  <a:srgbClr val="000099"/>
                </a:solidFill>
              </a:rPr>
              <a:t>arco</a:t>
            </a:r>
            <a:r>
              <a:rPr lang="es-ES" sz="2200" dirty="0">
                <a:solidFill>
                  <a:srgbClr val="000099"/>
                </a:solidFill>
              </a:rPr>
              <a:t> (chispa): el aire se </a:t>
            </a:r>
            <a:r>
              <a:rPr lang="es-ES" sz="2200" i="1" dirty="0">
                <a:solidFill>
                  <a:srgbClr val="FF0000"/>
                </a:solidFill>
              </a:rPr>
              <a:t>rompe dieléctricamente</a:t>
            </a:r>
            <a:r>
              <a:rPr lang="es-ES" sz="2200" dirty="0">
                <a:solidFill>
                  <a:srgbClr val="000099"/>
                </a:solidFill>
              </a:rPr>
              <a:t> (se </a:t>
            </a:r>
            <a:r>
              <a:rPr lang="es-ES" sz="2200" i="1" dirty="0">
                <a:solidFill>
                  <a:srgbClr val="FF0000"/>
                </a:solidFill>
              </a:rPr>
              <a:t>ioniza</a:t>
            </a:r>
            <a:r>
              <a:rPr lang="es-ES" sz="2200" dirty="0">
                <a:solidFill>
                  <a:srgbClr val="000099"/>
                </a:solidFill>
              </a:rPr>
              <a:t>, se forma un </a:t>
            </a:r>
            <a:r>
              <a:rPr lang="es-ES" sz="2200" i="1" dirty="0">
                <a:solidFill>
                  <a:srgbClr val="FF0000"/>
                </a:solidFill>
              </a:rPr>
              <a:t>plasma</a:t>
            </a:r>
            <a:r>
              <a:rPr lang="es-ES" sz="2200" dirty="0">
                <a:solidFill>
                  <a:srgbClr val="000099"/>
                </a:solidFill>
              </a:rPr>
              <a:t>) y pasa a ser </a:t>
            </a:r>
            <a:r>
              <a:rPr lang="es-ES" sz="2200" i="1" dirty="0">
                <a:solidFill>
                  <a:srgbClr val="FF0000"/>
                </a:solidFill>
              </a:rPr>
              <a:t>conductor</a:t>
            </a:r>
            <a:r>
              <a:rPr lang="es-ES" sz="2200" dirty="0">
                <a:solidFill>
                  <a:srgbClr val="000099"/>
                </a:solidFill>
              </a:rPr>
              <a:t>. </a:t>
            </a:r>
          </a:p>
        </p:txBody>
      </p:sp>
      <p:pic>
        <p:nvPicPr>
          <p:cNvPr id="54274" name="Picture 2" descr="http://upload.wikimedia.org/wikipedia/commons/1/13/Thunder_at_Sai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6560" y="3356993"/>
            <a:ext cx="3856137" cy="258025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327638" y="1118613"/>
            <a:ext cx="52886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Dieléctrico: </a:t>
            </a:r>
            <a:r>
              <a:rPr lang="es-ES" sz="2200" b="1" i="1" dirty="0">
                <a:solidFill>
                  <a:srgbClr val="000099"/>
                </a:solidFill>
              </a:rPr>
              <a:t>E</a:t>
            </a:r>
            <a:r>
              <a:rPr lang="es-ES" sz="2200" dirty="0">
                <a:solidFill>
                  <a:srgbClr val="000099"/>
                </a:solidFill>
              </a:rPr>
              <a:t> resultante 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= </a:t>
            </a:r>
            <a:r>
              <a:rPr lang="es-ES" sz="2000" b="1" i="1" dirty="0">
                <a:solidFill>
                  <a:srgbClr val="FF0000"/>
                </a:solidFill>
              </a:rPr>
              <a:t>E</a:t>
            </a:r>
            <a:r>
              <a:rPr lang="es-ES" sz="2000" b="1" i="1" baseline="-25000" dirty="0">
                <a:solidFill>
                  <a:srgbClr val="FF0000"/>
                </a:solidFill>
              </a:rPr>
              <a:t>0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 + </a:t>
            </a:r>
            <a:r>
              <a:rPr lang="es-ES" sz="2000" b="1" i="1" dirty="0" err="1">
                <a:solidFill>
                  <a:srgbClr val="0070C0"/>
                </a:solidFill>
              </a:rPr>
              <a:t>E</a:t>
            </a:r>
            <a:r>
              <a:rPr lang="es-ES" sz="20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200" dirty="0">
                <a:solidFill>
                  <a:srgbClr val="000099"/>
                </a:solidFill>
              </a:rPr>
              <a:t> &lt; </a:t>
            </a:r>
            <a:r>
              <a:rPr lang="es-ES" sz="2200" b="1" i="1" dirty="0">
                <a:solidFill>
                  <a:srgbClr val="FF0000"/>
                </a:solidFill>
              </a:rPr>
              <a:t>E</a:t>
            </a:r>
            <a:r>
              <a:rPr lang="es-ES" sz="2200" b="1" i="1" baseline="-25000" dirty="0">
                <a:solidFill>
                  <a:srgbClr val="FF0000"/>
                </a:solidFill>
              </a:rPr>
              <a:t>0</a:t>
            </a:r>
            <a:endParaRPr lang="es-ES" sz="2200" dirty="0">
              <a:solidFill>
                <a:srgbClr val="0000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5381" y="2593616"/>
            <a:ext cx="2304255" cy="25917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0" name="9 Conector recto"/>
          <p:cNvCxnSpPr/>
          <p:nvPr/>
        </p:nvCxnSpPr>
        <p:spPr bwMode="auto">
          <a:xfrm>
            <a:off x="9227468" y="3313696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1" name="10 Rectángulo"/>
          <p:cNvSpPr/>
          <p:nvPr/>
        </p:nvSpPr>
        <p:spPr>
          <a:xfrm>
            <a:off x="9227469" y="3313697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err="1">
                <a:solidFill>
                  <a:srgbClr val="0070C0"/>
                </a:solidFill>
              </a:rPr>
              <a:t>E</a:t>
            </a:r>
            <a:r>
              <a:rPr lang="es-ES" sz="24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 bwMode="auto">
          <a:xfrm>
            <a:off x="8867428" y="2521608"/>
            <a:ext cx="1512168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13 Rectángulo"/>
          <p:cNvSpPr/>
          <p:nvPr/>
        </p:nvSpPr>
        <p:spPr>
          <a:xfrm>
            <a:off x="9358926" y="2089561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b="1" i="1" baseline="-25000" dirty="0">
                <a:solidFill>
                  <a:srgbClr val="FF0000"/>
                </a:solidFill>
              </a:rPr>
              <a:t>0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e-mag.com/archive/2000/julyaugust/0007CE3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185" y="2737632"/>
            <a:ext cx="3456384" cy="2580768"/>
          </a:xfrm>
          <a:prstGeom prst="rect">
            <a:avLst/>
          </a:prstGeom>
          <a:noFill/>
        </p:spPr>
      </p:pic>
      <p:cxnSp>
        <p:nvCxnSpPr>
          <p:cNvPr id="16" name="15 Conector recto"/>
          <p:cNvCxnSpPr/>
          <p:nvPr/>
        </p:nvCxnSpPr>
        <p:spPr bwMode="auto">
          <a:xfrm>
            <a:off x="2299321" y="2593616"/>
            <a:ext cx="100811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7" name="16 Rectángulo"/>
          <p:cNvSpPr/>
          <p:nvPr/>
        </p:nvSpPr>
        <p:spPr>
          <a:xfrm>
            <a:off x="2574795" y="2131952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b="1" i="1" baseline="-25000" dirty="0">
                <a:solidFill>
                  <a:srgbClr val="FF0000"/>
                </a:solidFill>
              </a:rPr>
              <a:t>0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219201" y="2809641"/>
            <a:ext cx="32403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i="1" dirty="0" err="1">
                <a:solidFill>
                  <a:srgbClr val="0070C0"/>
                </a:solidFill>
              </a:rPr>
              <a:t>E</a:t>
            </a:r>
            <a:r>
              <a:rPr lang="es-ES" sz="24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>
                <a:solidFill>
                  <a:srgbClr val="000099"/>
                </a:solidFill>
              </a:rPr>
              <a:t>=</a:t>
            </a:r>
            <a:r>
              <a:rPr lang="es-ES" sz="2400" dirty="0">
                <a:solidFill>
                  <a:srgbClr val="FF0000"/>
                </a:solidFill>
              </a:rPr>
              <a:t> -</a:t>
            </a:r>
            <a:r>
              <a:rPr lang="es-ES" sz="2400" b="1" i="1" dirty="0">
                <a:solidFill>
                  <a:srgbClr val="FF0000"/>
                </a:solidFill>
              </a:rPr>
              <a:t> E</a:t>
            </a:r>
            <a:r>
              <a:rPr lang="es-ES" sz="2400" b="1" i="1" baseline="-25000" dirty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651405" y="1638348"/>
            <a:ext cx="1743041" cy="523220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000099"/>
                </a:solidFill>
              </a:rPr>
              <a:t>Dieléctrico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874869" y="1710356"/>
            <a:ext cx="1715213" cy="523220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000099"/>
                </a:solidFill>
              </a:rPr>
              <a:t>Conductor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8183352" y="5206803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>
                <a:solidFill>
                  <a:srgbClr val="000099"/>
                </a:solidFill>
                <a:sym typeface="Symbol"/>
              </a:rPr>
              <a:t>E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= </a:t>
            </a:r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b="1" i="1" baseline="-25000" dirty="0">
                <a:solidFill>
                  <a:srgbClr val="FF0000"/>
                </a:solidFill>
              </a:rPr>
              <a:t>0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+ </a:t>
            </a:r>
            <a:r>
              <a:rPr lang="es-ES" sz="2400" b="1" i="1" dirty="0" err="1">
                <a:solidFill>
                  <a:srgbClr val="0070C0"/>
                </a:solidFill>
              </a:rPr>
              <a:t>E</a:t>
            </a:r>
            <a:r>
              <a:rPr lang="es-ES" sz="24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&lt; </a:t>
            </a:r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b="1" i="1" baseline="-25000" dirty="0">
                <a:solidFill>
                  <a:srgbClr val="FF0000"/>
                </a:solidFill>
              </a:rPr>
              <a:t>0</a:t>
            </a:r>
            <a:endParaRPr lang="es-ES" sz="2400" dirty="0">
              <a:solidFill>
                <a:srgbClr val="000099"/>
              </a:solidFill>
              <a:sym typeface="Symbol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651249" y="5444320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>
                <a:solidFill>
                  <a:srgbClr val="000099"/>
                </a:solidFill>
                <a:sym typeface="Symbol"/>
              </a:rPr>
              <a:t>E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= </a:t>
            </a:r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b="1" i="1" baseline="-25000" dirty="0">
                <a:solidFill>
                  <a:srgbClr val="FF0000"/>
                </a:solidFill>
              </a:rPr>
              <a:t>0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+ </a:t>
            </a:r>
            <a:r>
              <a:rPr lang="es-ES" sz="2400" b="1" i="1" dirty="0" err="1">
                <a:solidFill>
                  <a:srgbClr val="0070C0"/>
                </a:solidFill>
              </a:rPr>
              <a:t>E</a:t>
            </a:r>
            <a:r>
              <a:rPr lang="es-ES" sz="24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= 0</a:t>
            </a:r>
          </a:p>
        </p:txBody>
      </p:sp>
      <p:cxnSp>
        <p:nvCxnSpPr>
          <p:cNvPr id="23" name="22 Conector recto"/>
          <p:cNvCxnSpPr/>
          <p:nvPr/>
        </p:nvCxnSpPr>
        <p:spPr bwMode="auto">
          <a:xfrm>
            <a:off x="2299321" y="3313696"/>
            <a:ext cx="100811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24" name="23 Rectángulo"/>
          <p:cNvSpPr/>
          <p:nvPr/>
        </p:nvSpPr>
        <p:spPr>
          <a:xfrm>
            <a:off x="2443338" y="3385705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err="1">
                <a:solidFill>
                  <a:srgbClr val="0070C0"/>
                </a:solidFill>
              </a:rPr>
              <a:t>E</a:t>
            </a:r>
            <a:r>
              <a:rPr lang="es-ES" sz="24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6" name="25 Conector recto"/>
          <p:cNvCxnSpPr/>
          <p:nvPr/>
        </p:nvCxnSpPr>
        <p:spPr bwMode="auto">
          <a:xfrm>
            <a:off x="9155460" y="4681848"/>
            <a:ext cx="8640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27" name="26 Rectángulo"/>
          <p:cNvSpPr/>
          <p:nvPr/>
        </p:nvSpPr>
        <p:spPr>
          <a:xfrm>
            <a:off x="9371484" y="4292192"/>
            <a:ext cx="40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>
                <a:solidFill>
                  <a:srgbClr val="000099"/>
                </a:solidFill>
              </a:rPr>
              <a:t>E</a:t>
            </a:r>
            <a:r>
              <a:rPr lang="es-ES" sz="2400" dirty="0">
                <a:solidFill>
                  <a:srgbClr val="000099"/>
                </a:solidFill>
              </a:rPr>
              <a:t> 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41288187-048B-4777-BBE7-C22A75B65131}"/>
              </a:ext>
            </a:extLst>
          </p:cNvPr>
          <p:cNvSpPr txBox="1">
            <a:spLocks/>
          </p:cNvSpPr>
          <p:nvPr/>
        </p:nvSpPr>
        <p:spPr>
          <a:xfrm>
            <a:off x="900719" y="42467"/>
            <a:ext cx="10824556" cy="529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RESUMIENDO: Conductores y aislantes bajo un campo E E</a:t>
            </a:r>
          </a:p>
        </p:txBody>
      </p:sp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D7EB69A1-48E8-49AF-9030-DBDF8C2B0E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059136"/>
              </p:ext>
            </p:extLst>
          </p:nvPr>
        </p:nvGraphicFramePr>
        <p:xfrm>
          <a:off x="7081444" y="5625876"/>
          <a:ext cx="1101908" cy="64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5" imgW="628200" imgH="415800" progId="opendocument.MathDocument.1">
                  <p:embed/>
                </p:oleObj>
              </mc:Choice>
              <mc:Fallback>
                <p:oleObj name="OpenOffice.org" r:id="rId5" imgW="628200" imgH="415800" progId="opendocument.MathDocument.1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444" y="5625876"/>
                        <a:ext cx="1101908" cy="64247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7C0CF02-AB6A-474B-8697-FAD3727804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791" t="23936" r="2032"/>
          <a:stretch/>
        </p:blipFill>
        <p:spPr>
          <a:xfrm>
            <a:off x="9623512" y="5905476"/>
            <a:ext cx="1276350" cy="460207"/>
          </a:xfrm>
          <a:prstGeom prst="rect">
            <a:avLst/>
          </a:prstGeom>
        </p:spPr>
      </p:pic>
      <p:sp>
        <p:nvSpPr>
          <p:cNvPr id="29" name="6 Rectángulo">
            <a:extLst>
              <a:ext uri="{FF2B5EF4-FFF2-40B4-BE49-F238E27FC236}">
                <a16:creationId xmlns:a16="http://schemas.microsoft.com/office/drawing/2014/main" id="{1200E6DF-34F7-44FF-8F28-33D55A98CAA5}"/>
              </a:ext>
            </a:extLst>
          </p:cNvPr>
          <p:cNvSpPr/>
          <p:nvPr/>
        </p:nvSpPr>
        <p:spPr>
          <a:xfrm>
            <a:off x="438951" y="1181121"/>
            <a:ext cx="52886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Conductor: </a:t>
            </a:r>
            <a:r>
              <a:rPr lang="es-ES" sz="2200" b="1" i="1" dirty="0">
                <a:solidFill>
                  <a:srgbClr val="000099"/>
                </a:solidFill>
              </a:rPr>
              <a:t>E</a:t>
            </a:r>
            <a:r>
              <a:rPr lang="es-ES" sz="2200" dirty="0">
                <a:solidFill>
                  <a:srgbClr val="000099"/>
                </a:solidFill>
              </a:rPr>
              <a:t> resultante 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= </a:t>
            </a:r>
            <a:r>
              <a:rPr lang="es-ES" sz="2000" b="1" i="1" dirty="0">
                <a:solidFill>
                  <a:srgbClr val="FF0000"/>
                </a:solidFill>
              </a:rPr>
              <a:t>E</a:t>
            </a:r>
            <a:r>
              <a:rPr lang="es-ES" sz="2000" b="1" i="1" baseline="-25000" dirty="0">
                <a:solidFill>
                  <a:srgbClr val="FF0000"/>
                </a:solidFill>
              </a:rPr>
              <a:t>0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 + </a:t>
            </a:r>
            <a:r>
              <a:rPr lang="es-ES" sz="2000" b="1" i="1" dirty="0" err="1">
                <a:solidFill>
                  <a:srgbClr val="0070C0"/>
                </a:solidFill>
              </a:rPr>
              <a:t>E</a:t>
            </a:r>
            <a:r>
              <a:rPr lang="es-ES" sz="20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000" b="1" i="1" baseline="-25000" dirty="0">
                <a:solidFill>
                  <a:srgbClr val="0070C0"/>
                </a:solidFill>
              </a:rPr>
              <a:t>  </a:t>
            </a:r>
            <a:r>
              <a:rPr lang="es-ES" sz="2200" dirty="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4539C0C-C880-4805-A3B1-40A1F5EB686A}"/>
              </a:ext>
            </a:extLst>
          </p:cNvPr>
          <p:cNvSpPr/>
          <p:nvPr/>
        </p:nvSpPr>
        <p:spPr>
          <a:xfrm>
            <a:off x="473618" y="952406"/>
            <a:ext cx="5182650" cy="5665542"/>
          </a:xfrm>
          <a:prstGeom prst="round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10FD7BC2-04B1-497E-BCC3-D07BDC0DE479}"/>
              </a:ext>
            </a:extLst>
          </p:cNvPr>
          <p:cNvSpPr/>
          <p:nvPr/>
        </p:nvSpPr>
        <p:spPr>
          <a:xfrm>
            <a:off x="6525059" y="837387"/>
            <a:ext cx="5182650" cy="5665542"/>
          </a:xfrm>
          <a:prstGeom prst="round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22</a:t>
            </a:fld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9A870DF-626A-4605-AFB4-F4A1D7C32444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1223057" cy="6431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3.1.  E y V producido por un conductor cargado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2C6DA5-8932-40F1-8CF5-8A58EF7BA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7898" r="2453" b="3703"/>
          <a:stretch/>
        </p:blipFill>
        <p:spPr>
          <a:xfrm>
            <a:off x="1005473" y="1102031"/>
            <a:ext cx="3399692" cy="1494724"/>
          </a:xfrm>
          <a:prstGeom prst="rect">
            <a:avLst/>
          </a:prstGeom>
        </p:spPr>
      </p:pic>
      <p:sp>
        <p:nvSpPr>
          <p:cNvPr id="9" name="9 Rectángulo">
            <a:extLst>
              <a:ext uri="{FF2B5EF4-FFF2-40B4-BE49-F238E27FC236}">
                <a16:creationId xmlns:a16="http://schemas.microsoft.com/office/drawing/2014/main" id="{0469E4EA-7304-4D89-9BA2-405DB61E927C}"/>
              </a:ext>
            </a:extLst>
          </p:cNvPr>
          <p:cNvSpPr/>
          <p:nvPr/>
        </p:nvSpPr>
        <p:spPr>
          <a:xfrm>
            <a:off x="5224111" y="1068281"/>
            <a:ext cx="6967889" cy="15696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99"/>
                </a:solidFill>
                <a:sym typeface="Symbol"/>
              </a:rPr>
              <a:t>Recordamos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: </a:t>
            </a:r>
            <a:r>
              <a:rPr lang="es-ES" sz="2400" dirty="0">
                <a:sym typeface="Symbol"/>
              </a:rPr>
              <a:t>El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</a:t>
            </a:r>
            <a:r>
              <a:rPr lang="es-ES" sz="2400" dirty="0">
                <a:solidFill>
                  <a:srgbClr val="FF0000"/>
                </a:solidFill>
                <a:sym typeface="Symbol"/>
              </a:rPr>
              <a:t>campo eléctrico </a:t>
            </a:r>
            <a:r>
              <a:rPr lang="es-ES" sz="2400" dirty="0">
                <a:sym typeface="Symbol"/>
              </a:rPr>
              <a:t>en el interior de un conductor en </a:t>
            </a:r>
            <a:r>
              <a:rPr lang="es-ES" sz="2400" b="1" dirty="0">
                <a:sym typeface="Symbol"/>
              </a:rPr>
              <a:t>equilibrio </a:t>
            </a:r>
            <a:r>
              <a:rPr lang="es-ES" sz="2400" dirty="0">
                <a:sym typeface="Symbol"/>
              </a:rPr>
              <a:t>electrostático es </a:t>
            </a:r>
            <a:r>
              <a:rPr lang="es-ES" sz="2400" dirty="0">
                <a:solidFill>
                  <a:srgbClr val="FF0000"/>
                </a:solidFill>
                <a:sym typeface="Symbol"/>
              </a:rPr>
              <a:t>0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</a:t>
            </a:r>
            <a:r>
              <a:rPr lang="es-ES" sz="2400" dirty="0">
                <a:sym typeface="Symbol"/>
              </a:rPr>
              <a:t>y por lo tanto su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</a:t>
            </a:r>
            <a:r>
              <a:rPr lang="es-ES" sz="2400" dirty="0">
                <a:solidFill>
                  <a:srgbClr val="FF0000"/>
                </a:solidFill>
                <a:sym typeface="Symbol"/>
              </a:rPr>
              <a:t>Potencial es constante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.</a:t>
            </a:r>
          </a:p>
          <a:p>
            <a:endParaRPr lang="es-ES" sz="2400" b="1" dirty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D2D2CDEC-1A41-4FCF-8DB8-52DE432EF3EB}"/>
              </a:ext>
            </a:extLst>
          </p:cNvPr>
          <p:cNvSpPr/>
          <p:nvPr/>
        </p:nvSpPr>
        <p:spPr>
          <a:xfrm>
            <a:off x="227798" y="2854693"/>
            <a:ext cx="11964202" cy="15696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2400" dirty="0">
                <a:sym typeface="Symbol"/>
              </a:rPr>
              <a:t>Cuando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se carga un conductor</a:t>
            </a:r>
            <a:r>
              <a:rPr lang="es-ES" sz="2400" b="1" dirty="0">
                <a:sym typeface="Symbol"/>
              </a:rPr>
              <a:t>, </a:t>
            </a:r>
            <a:r>
              <a:rPr lang="es-ES" sz="2400" dirty="0">
                <a:sym typeface="Symbol"/>
              </a:rPr>
              <a:t>la carga se sitúa siempre en la superficie, siendo la densidad superficial de carga </a:t>
            </a:r>
            <a:r>
              <a:rPr lang="el-GR" sz="2400" dirty="0">
                <a:sym typeface="Symbol"/>
              </a:rPr>
              <a:t>σ</a:t>
            </a:r>
            <a:r>
              <a:rPr lang="es-ES" sz="2400" dirty="0">
                <a:sym typeface="Symbol"/>
              </a:rPr>
              <a:t> y el vector Campo Eléctrico </a:t>
            </a:r>
            <a:r>
              <a:rPr lang="es-ES" sz="2400" b="1" dirty="0">
                <a:highlight>
                  <a:srgbClr val="00FFFF"/>
                </a:highlight>
                <a:sym typeface="Symbol"/>
              </a:rPr>
              <a:t>E=</a:t>
            </a:r>
            <a:r>
              <a:rPr lang="el-GR" sz="2400" b="1" dirty="0">
                <a:highlight>
                  <a:srgbClr val="00FFFF"/>
                </a:highlight>
                <a:sym typeface="Symbol"/>
              </a:rPr>
              <a:t> σ</a:t>
            </a:r>
            <a:r>
              <a:rPr lang="es-ES" sz="2400" b="1" dirty="0">
                <a:highlight>
                  <a:srgbClr val="00FFFF"/>
                </a:highlight>
                <a:sym typeface="Symbol"/>
              </a:rPr>
              <a:t>/</a:t>
            </a:r>
            <a:r>
              <a:rPr lang="el-GR" sz="2400" b="1" dirty="0">
                <a:highlight>
                  <a:srgbClr val="00FFFF"/>
                </a:highlight>
                <a:sym typeface="Symbol"/>
              </a:rPr>
              <a:t>ε</a:t>
            </a:r>
            <a:r>
              <a:rPr lang="es-ES" sz="2400" b="1" baseline="-25000" dirty="0">
                <a:highlight>
                  <a:srgbClr val="00FFFF"/>
                </a:highlight>
                <a:sym typeface="Symbol"/>
              </a:rPr>
              <a:t>0</a:t>
            </a:r>
            <a:r>
              <a:rPr lang="es-ES" sz="2400" b="1" baseline="-25000" dirty="0">
                <a:sym typeface="Symbol"/>
              </a:rPr>
              <a:t>  </a:t>
            </a:r>
            <a:r>
              <a:rPr lang="es-ES" sz="2400" dirty="0">
                <a:sym typeface="Symbol"/>
              </a:rPr>
              <a:t>vector</a:t>
            </a:r>
            <a:r>
              <a:rPr lang="es-ES" sz="2400" b="1" baseline="-25000" dirty="0">
                <a:sym typeface="Symbol"/>
              </a:rPr>
              <a:t> </a:t>
            </a:r>
            <a:r>
              <a:rPr lang="es-ES" sz="2400" dirty="0">
                <a:sym typeface="Symbol"/>
              </a:rPr>
              <a:t>siempre </a:t>
            </a:r>
            <a:r>
              <a:rPr lang="es-ES" sz="2400" b="1" dirty="0">
                <a:sym typeface="Symbol"/>
              </a:rPr>
              <a:t>perpendicular</a:t>
            </a:r>
            <a:r>
              <a:rPr lang="es-ES" sz="2400" dirty="0">
                <a:sym typeface="Symbol"/>
              </a:rPr>
              <a:t> a cada punto en la </a:t>
            </a:r>
            <a:r>
              <a:rPr lang="es-ES" sz="2400" b="1" dirty="0">
                <a:sym typeface="Symbol"/>
              </a:rPr>
              <a:t>Superficie</a:t>
            </a:r>
            <a:r>
              <a:rPr lang="es-ES" sz="2400" dirty="0">
                <a:sym typeface="Symbol"/>
              </a:rPr>
              <a:t>. El E en el interior es 0, (la carga sólo está en la superficie!) y el V es constante en todo el conductor !!</a:t>
            </a:r>
          </a:p>
        </p:txBody>
      </p:sp>
      <p:sp>
        <p:nvSpPr>
          <p:cNvPr id="12" name="9 Rectángulo">
            <a:extLst>
              <a:ext uri="{FF2B5EF4-FFF2-40B4-BE49-F238E27FC236}">
                <a16:creationId xmlns:a16="http://schemas.microsoft.com/office/drawing/2014/main" id="{2B4CC913-4C20-4D48-B6E9-7FF5F4E69923}"/>
              </a:ext>
            </a:extLst>
          </p:cNvPr>
          <p:cNvSpPr/>
          <p:nvPr/>
        </p:nvSpPr>
        <p:spPr>
          <a:xfrm>
            <a:off x="227798" y="4599920"/>
            <a:ext cx="11964202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2400" dirty="0">
                <a:sym typeface="Symbol"/>
              </a:rPr>
              <a:t>Vamos a ver algunos ejemplos :</a:t>
            </a:r>
          </a:p>
          <a:p>
            <a:endParaRPr lang="es-ES" sz="2400" dirty="0">
              <a:sym typeface="Symbol"/>
            </a:endParaRPr>
          </a:p>
          <a:p>
            <a:pPr marL="457200" indent="-457200">
              <a:buAutoNum type="arabicPeriod"/>
            </a:pPr>
            <a:r>
              <a:rPr lang="es-ES" sz="2400" dirty="0">
                <a:sym typeface="Symbol"/>
              </a:rPr>
              <a:t>E y V de una esfera cargada conductora.</a:t>
            </a:r>
          </a:p>
          <a:p>
            <a:pPr marL="457200" indent="-457200">
              <a:buAutoNum type="arabicPeriod"/>
            </a:pPr>
            <a:r>
              <a:rPr lang="es-ES" sz="2400" dirty="0">
                <a:sym typeface="Symbol"/>
              </a:rPr>
              <a:t>E y V de dos esferas huecas conductoras concéntricas.</a:t>
            </a:r>
          </a:p>
          <a:p>
            <a:pPr marL="457200" indent="-457200">
              <a:buAutoNum type="arabicPeriod"/>
            </a:pPr>
            <a:r>
              <a:rPr lang="es-ES" sz="2400" dirty="0">
                <a:sym typeface="Symbol"/>
              </a:rPr>
              <a:t>Dos esferas conductoras en contacto eléctrico.</a:t>
            </a:r>
          </a:p>
        </p:txBody>
      </p:sp>
    </p:spTree>
    <p:extLst>
      <p:ext uri="{BB962C8B-B14F-4D97-AF65-F5344CB8AC3E}">
        <p14:creationId xmlns:p14="http://schemas.microsoft.com/office/powerpoint/2010/main" val="3996226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23</a:t>
            </a:fld>
            <a:endParaRPr lang="es-ES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1ED60AE-CAC7-4507-B85E-4543C82A5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03" y="273114"/>
            <a:ext cx="8151154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buAutoNum type="arabicPeriod"/>
            </a:pPr>
            <a:r>
              <a:rPr lang="es-ES" sz="3600" dirty="0">
                <a:sym typeface="Symbol"/>
              </a:rPr>
              <a:t>E y V de una esfera cargada conductora.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B4EE89F-BB18-4D13-AF0E-C5C60239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5" y="1244518"/>
            <a:ext cx="2559771" cy="255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E27BB8E-9A93-4343-BA7A-E88B88363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24" y="4127182"/>
            <a:ext cx="10439400" cy="18954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BC2CF26-3DF6-4D94-B5AB-A67CBA264A93}"/>
              </a:ext>
            </a:extLst>
          </p:cNvPr>
          <p:cNvSpPr txBox="1"/>
          <p:nvPr/>
        </p:nvSpPr>
        <p:spPr>
          <a:xfrm>
            <a:off x="4292867" y="1414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7945B0C-BF31-43A7-85FB-FC68DADC4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076366"/>
            <a:ext cx="6076950" cy="10668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4F3A236-225D-4E5C-BDD6-E3DB96C126C0}"/>
              </a:ext>
            </a:extLst>
          </p:cNvPr>
          <p:cNvSpPr txBox="1"/>
          <p:nvPr/>
        </p:nvSpPr>
        <p:spPr>
          <a:xfrm>
            <a:off x="3214836" y="1362887"/>
            <a:ext cx="8859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Tenemos en cuenta que la carga Q se sitúa en la superficie (4</a:t>
            </a:r>
            <a:r>
              <a:rPr lang="el-GR" sz="2000" dirty="0"/>
              <a:t>π</a:t>
            </a:r>
            <a:r>
              <a:rPr lang="es-ES" sz="2000" dirty="0"/>
              <a:t>r</a:t>
            </a:r>
            <a:r>
              <a:rPr lang="es-ES" sz="2000" baseline="30000" dirty="0"/>
              <a:t>2</a:t>
            </a:r>
            <a:r>
              <a:rPr lang="es-ES" sz="2000" dirty="0"/>
              <a:t>) y aplicamos Gauss</a:t>
            </a:r>
          </a:p>
          <a:p>
            <a:r>
              <a:rPr lang="es-ES" sz="2000" dirty="0"/>
              <a:t> con una superficie de Gauss esférica concéntrica:</a:t>
            </a:r>
            <a:r>
              <a:rPr lang="es-ES" sz="2000" baseline="30000" dirty="0"/>
              <a:t> </a:t>
            </a:r>
            <a:r>
              <a:rPr lang="es-E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345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49FA1A-B808-4F11-8275-CD5865317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237" y="1188666"/>
            <a:ext cx="5800725" cy="3676650"/>
          </a:xfrm>
          <a:prstGeom prst="rect">
            <a:avLst/>
          </a:prstGeom>
        </p:spPr>
      </p:pic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3C34A1B4-5289-47D7-8A67-91D428A3D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153046"/>
              </p:ext>
            </p:extLst>
          </p:nvPr>
        </p:nvGraphicFramePr>
        <p:xfrm>
          <a:off x="979628" y="2490306"/>
          <a:ext cx="3563888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3" imgW="1397520" imgH="444600" progId="opendocument.MathDocument.1">
                  <p:embed/>
                </p:oleObj>
              </mc:Choice>
              <mc:Fallback>
                <p:oleObj name="OpenOffice.org" r:id="rId3" imgW="1397520" imgH="444600" progId="opendocument.MathDocument.1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5EE323BB-8563-4B33-91F6-044DA139E2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628" y="2490306"/>
                        <a:ext cx="3563888" cy="144016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0E83682-8F77-46EE-8EEE-632F3572F17D}"/>
              </a:ext>
            </a:extLst>
          </p:cNvPr>
          <p:cNvSpPr txBox="1"/>
          <p:nvPr/>
        </p:nvSpPr>
        <p:spPr>
          <a:xfrm>
            <a:off x="753569" y="5461943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http://laplace.us.es/wiki/index.php/Campo_debido_a_una_esfera_cargada_uniformemente</a:t>
            </a:r>
          </a:p>
        </p:txBody>
      </p:sp>
    </p:spTree>
    <p:extLst>
      <p:ext uri="{BB962C8B-B14F-4D97-AF65-F5344CB8AC3E}">
        <p14:creationId xmlns:p14="http://schemas.microsoft.com/office/powerpoint/2010/main" val="225636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25</a:t>
            </a:fld>
            <a:endParaRPr lang="es-ES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1ED60AE-CAC7-4507-B85E-4543C82A5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03" y="273114"/>
            <a:ext cx="8151154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buAutoNum type="arabicPeriod"/>
            </a:pPr>
            <a:r>
              <a:rPr lang="es-ES" sz="3600" dirty="0">
                <a:sym typeface="Symbol"/>
              </a:rPr>
              <a:t>E y V de una esfera cargada conductora.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B534827-D861-47EC-A73F-606636125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95" t="67033" r="19849"/>
          <a:stretch/>
        </p:blipFill>
        <p:spPr>
          <a:xfrm>
            <a:off x="655962" y="4472864"/>
            <a:ext cx="4608465" cy="169460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6B814EF-FD64-4104-83BB-6926B112F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13" b="45840"/>
          <a:stretch/>
        </p:blipFill>
        <p:spPr>
          <a:xfrm>
            <a:off x="655962" y="1788017"/>
            <a:ext cx="4608464" cy="203419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6A5FE47-A01A-491D-AA22-32EAAE384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5" r="2684"/>
          <a:stretch/>
        </p:blipFill>
        <p:spPr>
          <a:xfrm>
            <a:off x="6728060" y="2805112"/>
            <a:ext cx="4071486" cy="3733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1193F0B-286C-47CF-B2B5-4ADAA6B374D8}"/>
              </a:ext>
            </a:extLst>
          </p:cNvPr>
          <p:cNvSpPr txBox="1"/>
          <p:nvPr/>
        </p:nvSpPr>
        <p:spPr>
          <a:xfrm>
            <a:off x="3427985" y="1080131"/>
            <a:ext cx="8108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Por continuidad del Potencial V, en el interior de la esfera será el mismo que </a:t>
            </a:r>
          </a:p>
          <a:p>
            <a:r>
              <a:rPr lang="es-ES" sz="2000" dirty="0"/>
              <a:t>en la superficie de radio R, para todos los puntos a esa distancia.</a:t>
            </a:r>
          </a:p>
        </p:txBody>
      </p:sp>
    </p:spTree>
    <p:extLst>
      <p:ext uri="{BB962C8B-B14F-4D97-AF65-F5344CB8AC3E}">
        <p14:creationId xmlns:p14="http://schemas.microsoft.com/office/powerpoint/2010/main" val="991391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668016" y="692696"/>
            <a:ext cx="89644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 lvl="1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Esfera (hueca) cargada: hemos calculado (Ley de Gauss):</a:t>
            </a:r>
          </a:p>
          <a:p>
            <a:pPr lvl="1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 lvl="1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También aquí </a:t>
            </a:r>
            <a:r>
              <a:rPr lang="es-ES" sz="2400" i="1" dirty="0">
                <a:solidFill>
                  <a:srgbClr val="000099"/>
                </a:solidFill>
              </a:rPr>
              <a:t>V</a:t>
            </a:r>
            <a:r>
              <a:rPr lang="es-ES" sz="2400" dirty="0">
                <a:solidFill>
                  <a:srgbClr val="000099"/>
                </a:solidFill>
              </a:rPr>
              <a:t> es </a:t>
            </a:r>
            <a:r>
              <a:rPr lang="es-ES" sz="2400" dirty="0">
                <a:solidFill>
                  <a:srgbClr val="FF0000"/>
                </a:solidFill>
              </a:rPr>
              <a:t>proporcional</a:t>
            </a:r>
            <a:r>
              <a:rPr lang="es-ES" sz="2400" dirty="0">
                <a:solidFill>
                  <a:srgbClr val="000099"/>
                </a:solidFill>
              </a:rPr>
              <a:t> a </a:t>
            </a:r>
            <a:r>
              <a:rPr lang="es-ES" sz="2400" i="1" dirty="0">
                <a:solidFill>
                  <a:srgbClr val="000099"/>
                </a:solidFill>
              </a:rPr>
              <a:t>Q</a:t>
            </a:r>
            <a:endParaRPr lang="es-ES" sz="2400" dirty="0">
              <a:solidFill>
                <a:srgbClr val="000099"/>
              </a:solidFill>
            </a:endParaRPr>
          </a:p>
        </p:txBody>
      </p:sp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1740024" y="1916832"/>
          <a:ext cx="3563888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3" imgW="1397520" imgH="444600" progId="opendocument.MathDocument.1">
                  <p:embed/>
                </p:oleObj>
              </mc:Choice>
              <mc:Fallback>
                <p:oleObj name="OpenOffice.org" r:id="rId3" imgW="1397520" imgH="444600" progId="opendocument.MathDocument.1">
                  <p:embed/>
                  <p:pic>
                    <p:nvPicPr>
                      <p:cNvPr id="386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0024" y="1916832"/>
                        <a:ext cx="3563888" cy="144016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4" name="Object 6"/>
          <p:cNvGraphicFramePr>
            <a:graphicFrameLocks noChangeAspect="1"/>
          </p:cNvGraphicFramePr>
          <p:nvPr/>
        </p:nvGraphicFramePr>
        <p:xfrm>
          <a:off x="6456040" y="1916832"/>
          <a:ext cx="3672408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5" imgW="1355400" imgH="415800" progId="opendocument.MathDocument.1">
                  <p:embed/>
                </p:oleObj>
              </mc:Choice>
              <mc:Fallback>
                <p:oleObj name="OpenOffice.org" r:id="rId5" imgW="1355400" imgH="415800" progId="opendocument.MathDocument.1">
                  <p:embed/>
                  <p:pic>
                    <p:nvPicPr>
                      <p:cNvPr id="386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040" y="1916832"/>
                        <a:ext cx="3672408" cy="136815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5701086" y="2204864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000099"/>
                </a:solidFill>
                <a:latin typeface="Matura MT Script Capitals"/>
                <a:sym typeface="Symbol"/>
              </a:rPr>
              <a:t></a:t>
            </a:r>
            <a:endParaRPr lang="en-US" sz="2800" dirty="0"/>
          </a:p>
        </p:txBody>
      </p:sp>
      <p:pic>
        <p:nvPicPr>
          <p:cNvPr id="432134" name="Picture 6" descr="E:\Capítulos\ch23\figure-23-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9912" y="3429001"/>
            <a:ext cx="2956248" cy="27170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32136" name="Picture 8" descr="E:\Capítulos\ch22\figure-22-23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75521" y="3429000"/>
            <a:ext cx="2483971" cy="27599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432137" name="Object 9"/>
          <p:cNvGraphicFramePr>
            <a:graphicFrameLocks noChangeAspect="1"/>
          </p:cNvGraphicFramePr>
          <p:nvPr/>
        </p:nvGraphicFramePr>
        <p:xfrm>
          <a:off x="7697810" y="5373216"/>
          <a:ext cx="2790679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9" imgW="948600" imgH="415800" progId="opendocument.MathDocument.1">
                  <p:embed/>
                </p:oleObj>
              </mc:Choice>
              <mc:Fallback>
                <p:oleObj name="OpenOffice.org" r:id="rId9" imgW="948600" imgH="415800" progId="opendocument.MathDocument.1">
                  <p:embed/>
                  <p:pic>
                    <p:nvPicPr>
                      <p:cNvPr id="4321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810" y="5373216"/>
                        <a:ext cx="2790679" cy="108012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"/>
          <p:cNvSpPr/>
          <p:nvPr/>
        </p:nvSpPr>
        <p:spPr>
          <a:xfrm>
            <a:off x="7752184" y="4213538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99"/>
                </a:solidFill>
              </a:rPr>
              <a:t>Potencial </a:t>
            </a:r>
            <a:r>
              <a:rPr lang="es-ES" sz="2000" i="1" dirty="0">
                <a:solidFill>
                  <a:srgbClr val="000099"/>
                </a:solidFill>
              </a:rPr>
              <a:t>V</a:t>
            </a:r>
            <a:r>
              <a:rPr lang="es-ES" sz="2000" dirty="0">
                <a:solidFill>
                  <a:srgbClr val="000099"/>
                </a:solidFill>
              </a:rPr>
              <a:t> de la esfera (con referencia </a:t>
            </a:r>
            <a:r>
              <a:rPr lang="es-ES" sz="2000" i="1" dirty="0">
                <a:solidFill>
                  <a:srgbClr val="000099"/>
                </a:solidFill>
              </a:rPr>
              <a:t>V </a:t>
            </a:r>
            <a:r>
              <a:rPr lang="es-ES" sz="2000" dirty="0">
                <a:solidFill>
                  <a:srgbClr val="000099"/>
                </a:solidFill>
              </a:rPr>
              <a:t>=0 en </a:t>
            </a:r>
            <a:r>
              <a:rPr lang="es-ES" sz="2000" i="1" dirty="0">
                <a:solidFill>
                  <a:srgbClr val="000099"/>
                </a:solidFill>
              </a:rPr>
              <a:t>r 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 ):</a:t>
            </a:r>
            <a:endParaRPr lang="en-US" sz="2000" dirty="0"/>
          </a:p>
        </p:txBody>
      </p:sp>
      <p:sp>
        <p:nvSpPr>
          <p:cNvPr id="14" name="13 Rectángulo"/>
          <p:cNvSpPr/>
          <p:nvPr/>
        </p:nvSpPr>
        <p:spPr>
          <a:xfrm>
            <a:off x="8616280" y="3553852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000099"/>
                </a:solidFill>
                <a:latin typeface="Matura MT Script Capitals"/>
                <a:sym typeface="Symbol"/>
              </a:rPr>
              <a:t></a:t>
            </a:r>
            <a:endParaRPr lang="en-US" sz="2800" dirty="0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493A9885-86AB-4418-A021-9A976F451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15972"/>
            <a:ext cx="11712501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s-ES" sz="3600" dirty="0">
                <a:sym typeface="Symbol"/>
              </a:rPr>
              <a:t>1. E y V de una esfera hueca conductora.</a:t>
            </a:r>
          </a:p>
        </p:txBody>
      </p:sp>
    </p:spTree>
    <p:extLst>
      <p:ext uri="{BB962C8B-B14F-4D97-AF65-F5344CB8AC3E}">
        <p14:creationId xmlns:p14="http://schemas.microsoft.com/office/powerpoint/2010/main" val="42111216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F276C31C-1D33-440C-B5F9-F14519C0A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02" y="273114"/>
            <a:ext cx="11712501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s-ES" sz="3600" dirty="0">
                <a:sym typeface="Symbol"/>
              </a:rPr>
              <a:t>2. E de dos esferas huecas conductoras concéntricas.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ADEBC5-5211-4BB2-BAF8-599DCE458B71}"/>
              </a:ext>
            </a:extLst>
          </p:cNvPr>
          <p:cNvSpPr txBox="1"/>
          <p:nvPr/>
        </p:nvSpPr>
        <p:spPr>
          <a:xfrm>
            <a:off x="328702" y="1299215"/>
            <a:ext cx="11346742" cy="123223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l"/>
            <a:r>
              <a:rPr lang="es-ES" b="0" i="0" dirty="0">
                <a:solidFill>
                  <a:srgbClr val="555555"/>
                </a:solidFill>
                <a:effectLst/>
                <a:latin typeface="Open Sans"/>
              </a:rPr>
              <a:t>Una esfera conductora hueca de radio R que posee una carga uniforme +q, dispone en su interior de otra esfera hueca de radio r con una carga uniforme -q. Determinar:</a:t>
            </a:r>
          </a:p>
          <a:p>
            <a:pPr algn="l"/>
            <a:r>
              <a:rPr lang="es-ES" b="0" i="0" dirty="0">
                <a:solidFill>
                  <a:srgbClr val="555555"/>
                </a:solidFill>
                <a:effectLst/>
                <a:latin typeface="Open Sans"/>
              </a:rPr>
              <a:t>a) el campo eléctrico en un punto R</a:t>
            </a:r>
            <a:r>
              <a:rPr lang="es-ES" b="0" i="0" baseline="-25000" dirty="0">
                <a:solidFill>
                  <a:srgbClr val="555555"/>
                </a:solidFill>
                <a:effectLst/>
                <a:latin typeface="Open Sans"/>
              </a:rPr>
              <a:t>1</a:t>
            </a:r>
            <a:r>
              <a:rPr lang="es-ES" b="0" i="0" dirty="0">
                <a:solidFill>
                  <a:srgbClr val="555555"/>
                </a:solidFill>
                <a:effectLst/>
                <a:latin typeface="Open Sans"/>
              </a:rPr>
              <a:t> entre ambas esferas (r &gt; R</a:t>
            </a:r>
            <a:r>
              <a:rPr lang="es-ES" b="0" i="0" baseline="-25000" dirty="0">
                <a:solidFill>
                  <a:srgbClr val="555555"/>
                </a:solidFill>
                <a:effectLst/>
                <a:latin typeface="Open Sans"/>
              </a:rPr>
              <a:t>1</a:t>
            </a:r>
            <a:r>
              <a:rPr lang="es-ES" b="0" i="0" dirty="0">
                <a:solidFill>
                  <a:srgbClr val="555555"/>
                </a:solidFill>
                <a:effectLst/>
                <a:latin typeface="Open Sans"/>
              </a:rPr>
              <a:t> &gt; R)</a:t>
            </a:r>
            <a:br>
              <a:rPr lang="es-ES" b="0" i="0" dirty="0">
                <a:solidFill>
                  <a:srgbClr val="555555"/>
                </a:solidFill>
                <a:effectLst/>
                <a:latin typeface="Open Sans"/>
              </a:rPr>
            </a:br>
            <a:r>
              <a:rPr lang="es-ES" b="0" i="0" dirty="0">
                <a:solidFill>
                  <a:srgbClr val="555555"/>
                </a:solidFill>
                <a:effectLst/>
                <a:latin typeface="Open Sans"/>
              </a:rPr>
              <a:t>b) el campo eléctrico en un punto R</a:t>
            </a:r>
            <a:r>
              <a:rPr lang="es-ES" b="0" i="0" baseline="-25000" dirty="0">
                <a:solidFill>
                  <a:srgbClr val="555555"/>
                </a:solidFill>
                <a:effectLst/>
                <a:latin typeface="Open Sans"/>
              </a:rPr>
              <a:t>2</a:t>
            </a:r>
            <a:r>
              <a:rPr lang="es-ES" b="0" i="0" dirty="0">
                <a:solidFill>
                  <a:srgbClr val="555555"/>
                </a:solidFill>
                <a:effectLst/>
                <a:latin typeface="Open Sans"/>
              </a:rPr>
              <a:t> en el exterior de ambas esferas (R</a:t>
            </a:r>
            <a:r>
              <a:rPr lang="es-ES" b="0" i="0" baseline="-25000" dirty="0">
                <a:solidFill>
                  <a:srgbClr val="555555"/>
                </a:solidFill>
                <a:effectLst/>
                <a:latin typeface="Open Sans"/>
              </a:rPr>
              <a:t>2</a:t>
            </a:r>
            <a:r>
              <a:rPr lang="es-ES" b="0" i="0" dirty="0">
                <a:solidFill>
                  <a:srgbClr val="555555"/>
                </a:solidFill>
                <a:effectLst/>
                <a:latin typeface="Open Sans"/>
              </a:rPr>
              <a:t> &gt; R)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D87F35-EE74-487B-A95F-B5A28124C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558"/>
          <a:stretch/>
        </p:blipFill>
        <p:spPr>
          <a:xfrm>
            <a:off x="0" y="2693848"/>
            <a:ext cx="9219580" cy="38910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5735584-D1E9-4FF4-91D1-E4FADC899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8"/>
          <a:stretch/>
        </p:blipFill>
        <p:spPr bwMode="auto">
          <a:xfrm>
            <a:off x="8947086" y="2774281"/>
            <a:ext cx="2728358" cy="20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16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0EEABA-A1D6-476A-9081-D0E7184D7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87" t="14798" r="25904" b="62825"/>
          <a:stretch/>
        </p:blipFill>
        <p:spPr>
          <a:xfrm>
            <a:off x="291548" y="1679708"/>
            <a:ext cx="2915478" cy="12361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5F87D8-5F6A-4828-818B-4201EFA6F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979" r="78214" b="40326"/>
          <a:stretch/>
        </p:blipFill>
        <p:spPr>
          <a:xfrm>
            <a:off x="0" y="2885456"/>
            <a:ext cx="1749287" cy="4251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17D75A-0F44-4276-8140-9433A5478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145"/>
          <a:stretch/>
        </p:blipFill>
        <p:spPr>
          <a:xfrm>
            <a:off x="136870" y="89038"/>
            <a:ext cx="8791575" cy="15198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2510CB-DB5A-44DB-86F0-497143680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70" y="3349487"/>
            <a:ext cx="82581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38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4583D0-B4B9-47A5-BEE2-402C23091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2" r="5834"/>
          <a:stretch/>
        </p:blipFill>
        <p:spPr>
          <a:xfrm>
            <a:off x="355692" y="1988476"/>
            <a:ext cx="11480615" cy="24424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8FD3C9-4F7A-4ABA-BC24-3DD84FC5B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90" t="6334" r="4374"/>
          <a:stretch/>
        </p:blipFill>
        <p:spPr>
          <a:xfrm>
            <a:off x="1032460" y="4027036"/>
            <a:ext cx="5791850" cy="25578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4E1B053-51A0-4A54-9E3D-E57EFF654B0A}"/>
              </a:ext>
            </a:extLst>
          </p:cNvPr>
          <p:cNvSpPr txBox="1"/>
          <p:nvPr/>
        </p:nvSpPr>
        <p:spPr>
          <a:xfrm>
            <a:off x="261325" y="1065146"/>
            <a:ext cx="11346742" cy="92333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l"/>
            <a:r>
              <a:rPr lang="es-ES" b="0" i="0" dirty="0">
                <a:solidFill>
                  <a:srgbClr val="555555"/>
                </a:solidFill>
                <a:effectLst/>
                <a:latin typeface="Open Sans"/>
              </a:rPr>
              <a:t>Se tiene un conductor esférico hueco de radios R</a:t>
            </a:r>
            <a:r>
              <a:rPr lang="es-ES" b="0" i="0" baseline="-25000" dirty="0">
                <a:solidFill>
                  <a:srgbClr val="555555"/>
                </a:solidFill>
                <a:effectLst/>
                <a:latin typeface="Open Sans"/>
              </a:rPr>
              <a:t>1</a:t>
            </a:r>
            <a:r>
              <a:rPr lang="es-ES" b="0" i="0" dirty="0">
                <a:solidFill>
                  <a:srgbClr val="555555"/>
                </a:solidFill>
                <a:effectLst/>
                <a:latin typeface="Open Sans"/>
              </a:rPr>
              <a:t> y R</a:t>
            </a:r>
            <a:r>
              <a:rPr lang="es-ES" b="0" i="0" baseline="-25000" dirty="0">
                <a:solidFill>
                  <a:srgbClr val="555555"/>
                </a:solidFill>
                <a:effectLst/>
                <a:latin typeface="Open Sans"/>
              </a:rPr>
              <a:t>2. </a:t>
            </a:r>
            <a:r>
              <a:rPr lang="es-ES" b="0" i="0" dirty="0">
                <a:solidFill>
                  <a:srgbClr val="555555"/>
                </a:solidFill>
                <a:effectLst/>
                <a:latin typeface="Open Sans"/>
              </a:rPr>
              <a:t>En el centro </a:t>
            </a:r>
            <a:r>
              <a:rPr lang="es-ES" dirty="0">
                <a:solidFill>
                  <a:srgbClr val="555555"/>
                </a:solidFill>
                <a:latin typeface="Open Sans"/>
              </a:rPr>
              <a:t>del conductor hay una carga puntual q. Si el conductor está </a:t>
            </a:r>
            <a:r>
              <a:rPr lang="es-ES" dirty="0" err="1">
                <a:solidFill>
                  <a:srgbClr val="555555"/>
                </a:solidFill>
                <a:latin typeface="Open Sans"/>
              </a:rPr>
              <a:t>aíslado</a:t>
            </a:r>
            <a:r>
              <a:rPr lang="es-ES" dirty="0">
                <a:solidFill>
                  <a:srgbClr val="555555"/>
                </a:solidFill>
                <a:latin typeface="Open Sans"/>
              </a:rPr>
              <a:t> y su carga neta es cero, obtenga su potencial, cómo se distribuye la carga en </a:t>
            </a:r>
            <a:r>
              <a:rPr lang="es-ES" dirty="0" err="1">
                <a:solidFill>
                  <a:srgbClr val="555555"/>
                </a:solidFill>
                <a:latin typeface="Open Sans"/>
              </a:rPr>
              <a:t>elconductor</a:t>
            </a:r>
            <a:r>
              <a:rPr lang="es-ES" dirty="0">
                <a:solidFill>
                  <a:srgbClr val="555555"/>
                </a:solidFill>
                <a:latin typeface="Open Sans"/>
              </a:rPr>
              <a:t>, y el campo eléctrico producido. (Considerar el </a:t>
            </a:r>
            <a:r>
              <a:rPr lang="es-ES" dirty="0" err="1">
                <a:solidFill>
                  <a:srgbClr val="555555"/>
                </a:solidFill>
                <a:latin typeface="Open Sans"/>
              </a:rPr>
              <a:t>orígen</a:t>
            </a:r>
            <a:r>
              <a:rPr lang="es-ES" dirty="0">
                <a:solidFill>
                  <a:srgbClr val="555555"/>
                </a:solidFill>
                <a:latin typeface="Open Sans"/>
              </a:rPr>
              <a:t> de potenciales en el infinito)</a:t>
            </a:r>
            <a:endParaRPr lang="es-ES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425CDACC-CC98-453D-929B-062F9E3F3ADD}"/>
              </a:ext>
            </a:extLst>
          </p:cNvPr>
          <p:cNvSpPr txBox="1">
            <a:spLocks/>
          </p:cNvSpPr>
          <p:nvPr/>
        </p:nvSpPr>
        <p:spPr>
          <a:xfrm>
            <a:off x="261325" y="432665"/>
            <a:ext cx="7059598" cy="3416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555555"/>
                </a:solidFill>
                <a:latin typeface="Open Sans"/>
              </a:rPr>
              <a:t>1</a:t>
            </a:r>
            <a:r>
              <a:rPr lang="es-ES" sz="1800" dirty="0">
                <a:solidFill>
                  <a:srgbClr val="555555"/>
                </a:solidFill>
                <a:latin typeface="Open Sans"/>
              </a:rPr>
              <a:t>. </a:t>
            </a:r>
            <a:r>
              <a:rPr lang="es-ES" sz="1800" b="1" dirty="0">
                <a:sym typeface="Symbol"/>
              </a:rPr>
              <a:t>E y V de una esfera hueca conductora y una carga central (para resolver)</a:t>
            </a: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210124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3F9F6EE-78E1-4854-A9F7-F6D58AA0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118" y="4885526"/>
            <a:ext cx="2024062" cy="11991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B0A1CEF-CCB8-4C61-872E-36D085750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612" y="1290114"/>
            <a:ext cx="2657475" cy="1714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7" y="103917"/>
            <a:ext cx="3023093" cy="52993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3.1. Conductores y aislantes.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3</a:t>
            </a:fld>
            <a:endParaRPr lang="es-ES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1B858908-126D-4262-B4E3-F4252E8B5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746" y="541364"/>
            <a:ext cx="5819866" cy="463846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b="1" dirty="0">
                <a:solidFill>
                  <a:schemeClr val="bg1"/>
                </a:solidFill>
              </a:rPr>
              <a:t>Comportamiento eléctrico de los materiales</a:t>
            </a:r>
            <a:endParaRPr lang="es-ES" sz="2400" b="1" i="1" baseline="-25000" dirty="0">
              <a:solidFill>
                <a:schemeClr val="bg1"/>
              </a:solidFill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0A7B1FE7-1114-444D-AB07-B1034F4D35E7}"/>
              </a:ext>
            </a:extLst>
          </p:cNvPr>
          <p:cNvSpPr/>
          <p:nvPr/>
        </p:nvSpPr>
        <p:spPr>
          <a:xfrm>
            <a:off x="549706" y="1130739"/>
            <a:ext cx="9036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dirty="0">
                <a:solidFill>
                  <a:srgbClr val="000099"/>
                </a:solidFill>
              </a:rPr>
              <a:t> Podemos diferenciar dos tipos de materiales por su comportamiento eléctrico</a:t>
            </a:r>
          </a:p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dirty="0">
              <a:solidFill>
                <a:srgbClr val="000099"/>
              </a:solidFill>
            </a:endParaRPr>
          </a:p>
          <a:p>
            <a:pPr lvl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b="1" dirty="0">
                <a:solidFill>
                  <a:srgbClr val="00FF00"/>
                </a:solidFill>
              </a:rPr>
              <a:t>Conductores</a:t>
            </a:r>
            <a:r>
              <a:rPr lang="es-ES" dirty="0">
                <a:solidFill>
                  <a:srgbClr val="000099"/>
                </a:solidFill>
              </a:rPr>
              <a:t>: transportan una </a:t>
            </a:r>
            <a:r>
              <a:rPr lang="es-ES" i="1" dirty="0">
                <a:solidFill>
                  <a:srgbClr val="00FF00"/>
                </a:solidFill>
              </a:rPr>
              <a:t>corriente eléctrica</a:t>
            </a:r>
            <a:r>
              <a:rPr lang="es-ES" dirty="0">
                <a:solidFill>
                  <a:srgbClr val="00FF00"/>
                </a:solidFill>
              </a:rPr>
              <a:t> </a:t>
            </a:r>
            <a:r>
              <a:rPr lang="es-ES" dirty="0">
                <a:solidFill>
                  <a:srgbClr val="000099"/>
                </a:solidFill>
              </a:rPr>
              <a:t>cuando </a:t>
            </a:r>
            <a:r>
              <a:rPr lang="es-ES" dirty="0">
                <a:solidFill>
                  <a:srgbClr val="00FF00"/>
                </a:solidFill>
              </a:rPr>
              <a:t>se les somete a un campo </a:t>
            </a:r>
            <a:r>
              <a:rPr lang="es-ES" b="1" i="1" dirty="0">
                <a:solidFill>
                  <a:srgbClr val="00FF00"/>
                </a:solidFill>
              </a:rPr>
              <a:t>E</a:t>
            </a:r>
            <a:r>
              <a:rPr lang="es-ES" dirty="0">
                <a:solidFill>
                  <a:srgbClr val="00FF00"/>
                </a:solidFill>
              </a:rPr>
              <a:t>.</a:t>
            </a:r>
            <a:r>
              <a:rPr lang="es-ES" dirty="0">
                <a:solidFill>
                  <a:srgbClr val="000099"/>
                </a:solidFill>
              </a:rPr>
              <a:t> Ejemplos : </a:t>
            </a:r>
            <a:r>
              <a:rPr lang="es-ES" dirty="0"/>
              <a:t>Plata, Cobre, Oro, Aluminio, Hierro, Acero, Latón, Bronce…metales</a:t>
            </a:r>
            <a:r>
              <a:rPr lang="es-ES" dirty="0">
                <a:solidFill>
                  <a:srgbClr val="000099"/>
                </a:solidFill>
              </a:rPr>
              <a:t>.</a:t>
            </a:r>
          </a:p>
          <a:p>
            <a:pPr lvl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b="1" dirty="0">
                <a:solidFill>
                  <a:srgbClr val="00FF00"/>
                </a:solidFill>
              </a:rPr>
              <a:t>ALTA MOVILIDAD DE CARGA</a:t>
            </a:r>
          </a:p>
          <a:p>
            <a:pPr lvl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b="1" dirty="0">
              <a:solidFill>
                <a:srgbClr val="92D050"/>
              </a:solidFill>
            </a:endParaRPr>
          </a:p>
          <a:p>
            <a:pPr lvl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b="1" dirty="0">
              <a:solidFill>
                <a:srgbClr val="FF0000"/>
              </a:solidFill>
            </a:endParaRPr>
          </a:p>
          <a:p>
            <a:pPr lvl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b="1" dirty="0">
                <a:solidFill>
                  <a:srgbClr val="FF0000"/>
                </a:solidFill>
              </a:rPr>
              <a:t>Aislantes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000099"/>
                </a:solidFill>
              </a:rPr>
              <a:t>o </a:t>
            </a:r>
            <a:r>
              <a:rPr lang="es-ES" b="1" dirty="0">
                <a:solidFill>
                  <a:srgbClr val="FF0000"/>
                </a:solidFill>
              </a:rPr>
              <a:t>dieléctricos</a:t>
            </a:r>
            <a:r>
              <a:rPr lang="es-ES" dirty="0">
                <a:solidFill>
                  <a:srgbClr val="000099"/>
                </a:solidFill>
              </a:rPr>
              <a:t>: </a:t>
            </a:r>
            <a:r>
              <a:rPr lang="es-ES" i="1" dirty="0">
                <a:solidFill>
                  <a:srgbClr val="FF0000"/>
                </a:solidFill>
              </a:rPr>
              <a:t>no son capaces de conducir una corriente significativa</a:t>
            </a:r>
            <a:r>
              <a:rPr lang="es-ES" dirty="0">
                <a:solidFill>
                  <a:srgbClr val="000099"/>
                </a:solidFill>
              </a:rPr>
              <a:t>. </a:t>
            </a:r>
          </a:p>
          <a:p>
            <a:pPr lvl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dirty="0">
                <a:solidFill>
                  <a:srgbClr val="000099"/>
                </a:solidFill>
              </a:rPr>
              <a:t>Ejemplos : </a:t>
            </a:r>
            <a:r>
              <a:rPr lang="es-ES" dirty="0"/>
              <a:t>madera, vidrio, plásticos, lana</a:t>
            </a:r>
          </a:p>
          <a:p>
            <a:pPr lvl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dirty="0">
              <a:solidFill>
                <a:srgbClr val="000099"/>
              </a:solidFill>
            </a:endParaRPr>
          </a:p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b="1" dirty="0">
                <a:solidFill>
                  <a:srgbClr val="FF0000"/>
                </a:solidFill>
              </a:rPr>
              <a:t>BAJA MOVILIDAD DE CARGA</a:t>
            </a:r>
          </a:p>
          <a:p>
            <a:pPr lvl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dirty="0">
              <a:solidFill>
                <a:srgbClr val="000099"/>
              </a:solidFill>
            </a:endParaRPr>
          </a:p>
          <a:p>
            <a:pPr lvl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dirty="0">
              <a:solidFill>
                <a:srgbClr val="000099"/>
              </a:solidFill>
            </a:endParaRPr>
          </a:p>
          <a:p>
            <a:pPr lvl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dirty="0">
              <a:solidFill>
                <a:srgbClr val="000099"/>
              </a:solidFill>
            </a:endParaRPr>
          </a:p>
          <a:p>
            <a:pPr lvl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dirty="0">
              <a:solidFill>
                <a:srgbClr val="000099"/>
              </a:solidFill>
            </a:endParaRPr>
          </a:p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dirty="0">
                <a:solidFill>
                  <a:srgbClr val="000099"/>
                </a:solidFill>
              </a:rPr>
              <a:t>en realidad hay una </a:t>
            </a:r>
            <a:r>
              <a:rPr lang="es-ES" i="1" dirty="0">
                <a:solidFill>
                  <a:srgbClr val="000099"/>
                </a:solidFill>
              </a:rPr>
              <a:t>tercera categoría</a:t>
            </a:r>
            <a:r>
              <a:rPr lang="es-ES" dirty="0">
                <a:solidFill>
                  <a:srgbClr val="000099"/>
                </a:solidFill>
              </a:rPr>
              <a:t>…</a:t>
            </a:r>
          </a:p>
          <a:p>
            <a:pPr lvl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b="1" dirty="0">
                <a:solidFill>
                  <a:srgbClr val="FF0000"/>
                </a:solidFill>
              </a:rPr>
              <a:t>Semiconductores</a:t>
            </a:r>
            <a:r>
              <a:rPr lang="es-ES" dirty="0">
                <a:solidFill>
                  <a:srgbClr val="000099"/>
                </a:solidFill>
              </a:rPr>
              <a:t>: propiedades de conductividad intermedias entre conductores y aislantes y fácilmente modificables ¡</a:t>
            </a:r>
            <a:r>
              <a:rPr lang="es-ES" i="1" dirty="0">
                <a:solidFill>
                  <a:srgbClr val="FF0000"/>
                </a:solidFill>
              </a:rPr>
              <a:t>esenciales</a:t>
            </a:r>
            <a:r>
              <a:rPr lang="es-ES" dirty="0">
                <a:solidFill>
                  <a:srgbClr val="000099"/>
                </a:solidFill>
              </a:rPr>
              <a:t> en </a:t>
            </a:r>
            <a:r>
              <a:rPr lang="es-ES" i="1" dirty="0">
                <a:solidFill>
                  <a:srgbClr val="FF0000"/>
                </a:solidFill>
              </a:rPr>
              <a:t>Electrónica</a:t>
            </a:r>
            <a:r>
              <a:rPr lang="es-ES" dirty="0">
                <a:solidFill>
                  <a:srgbClr val="000099"/>
                </a:solidFill>
              </a:rPr>
              <a:t>!  Ej.: Si, </a:t>
            </a:r>
            <a:r>
              <a:rPr lang="es-ES" dirty="0" err="1">
                <a:solidFill>
                  <a:srgbClr val="000099"/>
                </a:solidFill>
              </a:rPr>
              <a:t>GaAs</a:t>
            </a:r>
            <a:r>
              <a:rPr lang="es-ES" dirty="0">
                <a:solidFill>
                  <a:srgbClr val="000099"/>
                </a:solidFill>
              </a:rPr>
              <a:t>…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8EC63D8-31F4-4FEE-89B2-33EABFF2BF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75" t="59723" r="5521" b="11249"/>
          <a:stretch/>
        </p:blipFill>
        <p:spPr>
          <a:xfrm>
            <a:off x="5734141" y="3465850"/>
            <a:ext cx="4619624" cy="11480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6C332C-6B63-44D4-8D2C-69BAC9826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2724" y="5446711"/>
            <a:ext cx="1819276" cy="9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75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28D181-7FF2-4D44-AF0E-A078E0A69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31"/>
          <a:stretch/>
        </p:blipFill>
        <p:spPr>
          <a:xfrm>
            <a:off x="1740454" y="433137"/>
            <a:ext cx="7788557" cy="62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47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D7782A-0EE6-46EA-8DAB-44C733E5A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86"/>
          <a:stretch/>
        </p:blipFill>
        <p:spPr>
          <a:xfrm>
            <a:off x="301492" y="4004109"/>
            <a:ext cx="8451180" cy="28538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83C7D2-2ADA-49AE-9B49-12366C277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187"/>
          <a:stretch/>
        </p:blipFill>
        <p:spPr>
          <a:xfrm>
            <a:off x="78507" y="210152"/>
            <a:ext cx="8451180" cy="35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18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2909C6-4BD5-4255-AE0F-6DD4EE860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306"/>
          <a:stretch/>
        </p:blipFill>
        <p:spPr>
          <a:xfrm>
            <a:off x="234315" y="207243"/>
            <a:ext cx="7311892" cy="38161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077824F-435C-4960-BF0A-43E7EBF3C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120" y="3641458"/>
            <a:ext cx="5343775" cy="312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08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08B60373-272A-4094-84DE-B38E6655B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02" y="273114"/>
            <a:ext cx="9575693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s-ES" sz="3600" dirty="0">
                <a:sym typeface="Symbol"/>
              </a:rPr>
              <a:t>3. Dos esferas conductoras en contacto eléctrico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6E466A-0666-4D1A-A478-B7D431177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599"/>
            <a:ext cx="12192000" cy="334651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C7CCB82-9F0B-468E-A748-FB63C1F2D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2" t="-5245" r="72609" b="78771"/>
          <a:stretch/>
        </p:blipFill>
        <p:spPr>
          <a:xfrm>
            <a:off x="291547" y="4751075"/>
            <a:ext cx="2756453" cy="57629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663B263-AF88-47A8-8B67-27D07FCA6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209"/>
          <a:stretch/>
        </p:blipFill>
        <p:spPr>
          <a:xfrm>
            <a:off x="99392" y="5355584"/>
            <a:ext cx="12192000" cy="117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49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DF720F-5737-4283-A500-DFCD6BA27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88"/>
          <a:stretch/>
        </p:blipFill>
        <p:spPr>
          <a:xfrm>
            <a:off x="149192" y="2363116"/>
            <a:ext cx="11893616" cy="36493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7498723-78FA-4014-8CC4-DB20AA4AA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85" t="54303" r="20013"/>
          <a:stretch/>
        </p:blipFill>
        <p:spPr>
          <a:xfrm>
            <a:off x="2650435" y="364287"/>
            <a:ext cx="7108186" cy="1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0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3F3CD11-1711-439F-A3D6-A7256990F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22" y="1803616"/>
            <a:ext cx="5991225" cy="4267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ACA4950-513A-441E-8311-BEB6174995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47" t="56647" r="38940" b="26368"/>
          <a:stretch/>
        </p:blipFill>
        <p:spPr>
          <a:xfrm>
            <a:off x="6096000" y="429925"/>
            <a:ext cx="3114818" cy="9803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E9D9E3-3F5E-4CE7-80BA-16619C4C0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5" t="54303" r="20013"/>
          <a:stretch/>
        </p:blipFill>
        <p:spPr>
          <a:xfrm>
            <a:off x="591833" y="593771"/>
            <a:ext cx="4709377" cy="101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52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2198F03-6CCA-4DB4-91B9-01DA07193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5" t="878" r="67935" b="88525"/>
          <a:stretch/>
        </p:blipFill>
        <p:spPr>
          <a:xfrm>
            <a:off x="211755" y="144379"/>
            <a:ext cx="3312625" cy="4628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8DD573-1A22-4B03-A5AD-B654B3A1C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9" b="56166"/>
          <a:stretch/>
        </p:blipFill>
        <p:spPr>
          <a:xfrm>
            <a:off x="79163" y="688659"/>
            <a:ext cx="11605905" cy="13644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FF6D88-9D13-4DDE-AC45-42F7CFC10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36"/>
          <a:stretch/>
        </p:blipFill>
        <p:spPr>
          <a:xfrm>
            <a:off x="79164" y="2042899"/>
            <a:ext cx="11702158" cy="16335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4EE5686-963B-4C5B-AD62-0E537F082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067" b="-1"/>
          <a:stretch/>
        </p:blipFill>
        <p:spPr>
          <a:xfrm>
            <a:off x="0" y="4296395"/>
            <a:ext cx="12192000" cy="23836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900A8C-003D-4238-A923-316808FF9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42" t="22815" r="29658" b="56359"/>
          <a:stretch/>
        </p:blipFill>
        <p:spPr>
          <a:xfrm>
            <a:off x="4280034" y="3247211"/>
            <a:ext cx="4754880" cy="8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77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B3E6E6-D269-48AF-89D4-43318EEDA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30385" y="539014"/>
            <a:ext cx="8363415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6C4FB6-1BA3-4BAA-A879-3E51E2E17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85" t="54303" r="20013"/>
          <a:stretch/>
        </p:blipFill>
        <p:spPr>
          <a:xfrm>
            <a:off x="6581816" y="455176"/>
            <a:ext cx="4709377" cy="101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46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E37C87-1EB6-45BB-A0DD-12605A958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94147" y="263139"/>
            <a:ext cx="9767536" cy="31760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1EF9F1-60C7-4E1A-8434-CFB3975A8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989936" y="0"/>
            <a:ext cx="8212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95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5F1BBC-5D69-4F85-A784-AA88453DB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17270" y="154005"/>
            <a:ext cx="5017256" cy="41899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718C37B-213A-4E63-943E-3D8A1CBC4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737" b="28411"/>
          <a:stretch/>
        </p:blipFill>
        <p:spPr>
          <a:xfrm rot="10800000">
            <a:off x="368968" y="4485372"/>
            <a:ext cx="5850104" cy="17229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8F735A4-04A1-47A2-82BC-23BC16FB00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243"/>
          <a:stretch/>
        </p:blipFill>
        <p:spPr>
          <a:xfrm rot="10800000">
            <a:off x="5534526" y="2372628"/>
            <a:ext cx="6202684" cy="17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3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116604"/>
            <a:ext cx="4545089" cy="62547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Conductores</a:t>
            </a:r>
            <a:r>
              <a:rPr lang="es-E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 aislantes.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4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9C1093-7809-4567-92BF-47EF4F932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88" y="2670174"/>
            <a:ext cx="5708573" cy="335273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1949DF8-97A9-4FD7-9E4E-BA06DB9D8E0C}"/>
              </a:ext>
            </a:extLst>
          </p:cNvPr>
          <p:cNvSpPr txBox="1"/>
          <p:nvPr/>
        </p:nvSpPr>
        <p:spPr>
          <a:xfrm>
            <a:off x="207887" y="982508"/>
            <a:ext cx="5708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un conductor la movilidad de carga es alta. En los metales los electrones se encuentran poco ligados al núcleo y se mueven con libertad por nuestro material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D45891-00C1-490B-BC3E-1ED53100256A}"/>
              </a:ext>
            </a:extLst>
          </p:cNvPr>
          <p:cNvSpPr txBox="1"/>
          <p:nvPr/>
        </p:nvSpPr>
        <p:spPr>
          <a:xfrm>
            <a:off x="7159625" y="1121007"/>
            <a:ext cx="467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un aislante la movilidad de carga es muy baja. Suelen estar formados por moléculas o cristales iónicos…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3358D82-1ACB-4C83-BB80-9FFBAB030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171" y="2427498"/>
            <a:ext cx="3101948" cy="340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70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321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4305"/>
            <a:ext cx="10515600" cy="13255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3.2. Capacidad y condensadores.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693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36525"/>
            <a:ext cx="8013700" cy="50486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3.2. Capacidad y condensadores. Introducción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42</a:t>
            </a:fld>
            <a:endParaRPr lang="es-ES"/>
          </a:p>
        </p:txBody>
      </p:sp>
      <p:sp>
        <p:nvSpPr>
          <p:cNvPr id="7" name="9 Rectángulo">
            <a:extLst>
              <a:ext uri="{FF2B5EF4-FFF2-40B4-BE49-F238E27FC236}">
                <a16:creationId xmlns:a16="http://schemas.microsoft.com/office/drawing/2014/main" id="{B7C7571F-EFD2-4BD9-B604-2D0E91F5977B}"/>
              </a:ext>
            </a:extLst>
          </p:cNvPr>
          <p:cNvSpPr/>
          <p:nvPr/>
        </p:nvSpPr>
        <p:spPr>
          <a:xfrm>
            <a:off x="139700" y="700730"/>
            <a:ext cx="11964202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2000" b="1" dirty="0">
                <a:sym typeface="Symbol"/>
              </a:rPr>
              <a:t>Condensador:</a:t>
            </a:r>
            <a:r>
              <a:rPr lang="es-ES" sz="2000" dirty="0">
                <a:sym typeface="Symbol"/>
              </a:rPr>
              <a:t> Dispositivo utilizado para almacenar y ceder energía eléctrica de acuerdo a las necesidades del circuito.</a:t>
            </a:r>
          </a:p>
          <a:p>
            <a:r>
              <a:rPr lang="es-ES" sz="2000" dirty="0">
                <a:sym typeface="Symbol"/>
              </a:rPr>
              <a:t>La </a:t>
            </a:r>
            <a:r>
              <a:rPr lang="es-ES" sz="2000" b="1" dirty="0">
                <a:sym typeface="Symbol"/>
              </a:rPr>
              <a:t>Capacidad</a:t>
            </a:r>
            <a:r>
              <a:rPr lang="es-ES" sz="2000" dirty="0">
                <a:sym typeface="Symbol"/>
              </a:rPr>
              <a:t> de un condensador se define como la capacidad de almacenamiento de energía y viene dada por la cantidad de carga en sus placas para un voltaje aplicado.</a:t>
            </a:r>
          </a:p>
          <a:p>
            <a:r>
              <a:rPr lang="es-ES" sz="2000" dirty="0">
                <a:sym typeface="Symbol"/>
              </a:rPr>
              <a:t>Cuando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se carga un conductor</a:t>
            </a:r>
            <a:r>
              <a:rPr lang="es-ES" sz="2000" b="1" dirty="0">
                <a:sym typeface="Symbol"/>
              </a:rPr>
              <a:t>, </a:t>
            </a:r>
            <a:r>
              <a:rPr lang="es-ES" sz="2000" dirty="0">
                <a:sym typeface="Symbol"/>
              </a:rPr>
              <a:t>la carga se sitúa siempre en la superficie, siendo la densidad superficial de carga </a:t>
            </a:r>
            <a:r>
              <a:rPr lang="el-GR" sz="2000" dirty="0">
                <a:sym typeface="Symbol"/>
              </a:rPr>
              <a:t>σ</a:t>
            </a:r>
            <a:r>
              <a:rPr lang="es-ES" sz="2000" dirty="0">
                <a:sym typeface="Symbol"/>
              </a:rPr>
              <a:t> y el vector Campo Eléctrico </a:t>
            </a:r>
            <a:r>
              <a:rPr lang="es-ES" sz="2000" b="1" dirty="0">
                <a:highlight>
                  <a:srgbClr val="00FFFF"/>
                </a:highlight>
                <a:sym typeface="Symbol"/>
              </a:rPr>
              <a:t>E=</a:t>
            </a:r>
            <a:r>
              <a:rPr lang="el-GR" sz="2000" b="1" dirty="0">
                <a:highlight>
                  <a:srgbClr val="00FFFF"/>
                </a:highlight>
                <a:sym typeface="Symbol"/>
              </a:rPr>
              <a:t> σ</a:t>
            </a:r>
            <a:r>
              <a:rPr lang="es-ES" sz="2000" b="1" dirty="0">
                <a:highlight>
                  <a:srgbClr val="00FFFF"/>
                </a:highlight>
                <a:sym typeface="Symbol"/>
              </a:rPr>
              <a:t>/</a:t>
            </a:r>
            <a:r>
              <a:rPr lang="el-GR" sz="2000" b="1" dirty="0">
                <a:highlight>
                  <a:srgbClr val="00FFFF"/>
                </a:highlight>
                <a:sym typeface="Symbol"/>
              </a:rPr>
              <a:t>ε</a:t>
            </a:r>
            <a:r>
              <a:rPr lang="es-ES" sz="2000" b="1" baseline="-25000" dirty="0">
                <a:highlight>
                  <a:srgbClr val="00FFFF"/>
                </a:highlight>
                <a:sym typeface="Symbol"/>
              </a:rPr>
              <a:t>0</a:t>
            </a:r>
            <a:r>
              <a:rPr lang="es-ES" sz="2000" b="1" baseline="-25000" dirty="0">
                <a:sym typeface="Symbol"/>
              </a:rPr>
              <a:t>  </a:t>
            </a:r>
            <a:r>
              <a:rPr lang="es-ES" sz="2000" dirty="0">
                <a:sym typeface="Symbol"/>
              </a:rPr>
              <a:t>vector</a:t>
            </a:r>
            <a:r>
              <a:rPr lang="es-ES" sz="2000" b="1" baseline="-25000" dirty="0">
                <a:sym typeface="Symbol"/>
              </a:rPr>
              <a:t> </a:t>
            </a:r>
            <a:r>
              <a:rPr lang="es-ES" sz="2000" dirty="0">
                <a:sym typeface="Symbol"/>
              </a:rPr>
              <a:t>siempre </a:t>
            </a:r>
            <a:r>
              <a:rPr lang="es-ES" sz="2000" b="1" dirty="0">
                <a:sym typeface="Symbol"/>
              </a:rPr>
              <a:t>perpendicular</a:t>
            </a:r>
            <a:r>
              <a:rPr lang="es-ES" sz="2000" dirty="0">
                <a:sym typeface="Symbol"/>
              </a:rPr>
              <a:t> a cada punto en la </a:t>
            </a:r>
            <a:r>
              <a:rPr lang="es-ES" sz="2000" b="1" dirty="0">
                <a:sym typeface="Symbol"/>
              </a:rPr>
              <a:t>Superficie</a:t>
            </a:r>
            <a:r>
              <a:rPr lang="es-ES" sz="2000" dirty="0">
                <a:sym typeface="Symbol"/>
              </a:rPr>
              <a:t>.</a:t>
            </a: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E8C848BA-6DCC-4662-ADA8-43DBD7B98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88349"/>
              </p:ext>
            </p:extLst>
          </p:nvPr>
        </p:nvGraphicFramePr>
        <p:xfrm>
          <a:off x="3751134" y="4086373"/>
          <a:ext cx="2344866" cy="135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2" imgW="588240" imgH="384840" progId="opendocument.MathDocument.1">
                  <p:embed/>
                </p:oleObj>
              </mc:Choice>
              <mc:Fallback>
                <p:oleObj name="OpenOffice.org" r:id="rId2" imgW="588240" imgH="384840" progId="opendocument.MathDocument.1">
                  <p:embed/>
                  <p:pic>
                    <p:nvPicPr>
                      <p:cNvPr id="386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134" y="4086373"/>
                        <a:ext cx="2344866" cy="135158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 Rectángulo">
            <a:extLst>
              <a:ext uri="{FF2B5EF4-FFF2-40B4-BE49-F238E27FC236}">
                <a16:creationId xmlns:a16="http://schemas.microsoft.com/office/drawing/2014/main" id="{11523C8D-35BD-427F-A36F-278EF90BBF0C}"/>
              </a:ext>
            </a:extLst>
          </p:cNvPr>
          <p:cNvSpPr/>
          <p:nvPr/>
        </p:nvSpPr>
        <p:spPr>
          <a:xfrm>
            <a:off x="163669" y="3133342"/>
            <a:ext cx="11762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En un condensador, la carga </a:t>
            </a:r>
            <a:r>
              <a:rPr lang="es-ES" sz="2200" i="1" dirty="0">
                <a:solidFill>
                  <a:srgbClr val="000099"/>
                </a:solidFill>
              </a:rPr>
              <a:t>Q</a:t>
            </a:r>
            <a:r>
              <a:rPr lang="es-ES" sz="2200" dirty="0">
                <a:solidFill>
                  <a:srgbClr val="000099"/>
                </a:solidFill>
              </a:rPr>
              <a:t> que se almacena es </a:t>
            </a:r>
            <a:r>
              <a:rPr lang="es-ES" sz="2200" dirty="0">
                <a:solidFill>
                  <a:srgbClr val="FF0000"/>
                </a:solidFill>
              </a:rPr>
              <a:t>proporcional</a:t>
            </a:r>
            <a:r>
              <a:rPr lang="es-ES" sz="2200" dirty="0">
                <a:solidFill>
                  <a:srgbClr val="000099"/>
                </a:solidFill>
              </a:rPr>
              <a:t> al potencial </a:t>
            </a:r>
            <a:r>
              <a:rPr lang="es-ES" sz="2200" i="1" dirty="0">
                <a:solidFill>
                  <a:srgbClr val="000099"/>
                </a:solidFill>
              </a:rPr>
              <a:t>V</a:t>
            </a:r>
            <a:r>
              <a:rPr lang="es-ES" sz="2200" dirty="0">
                <a:solidFill>
                  <a:srgbClr val="000099"/>
                </a:solidFill>
              </a:rPr>
              <a:t> aplicado. Se define la </a:t>
            </a:r>
            <a:r>
              <a:rPr lang="es-ES" sz="2200" b="1" dirty="0">
                <a:solidFill>
                  <a:srgbClr val="FF0000"/>
                </a:solidFill>
              </a:rPr>
              <a:t>capacidad</a:t>
            </a:r>
            <a:r>
              <a:rPr lang="es-ES" sz="2200" dirty="0">
                <a:solidFill>
                  <a:srgbClr val="000099"/>
                </a:solidFill>
              </a:rPr>
              <a:t> de un condensador como:</a:t>
            </a:r>
          </a:p>
        </p:txBody>
      </p:sp>
      <p:sp>
        <p:nvSpPr>
          <p:cNvPr id="11" name="8 Rectángulo">
            <a:extLst>
              <a:ext uri="{FF2B5EF4-FFF2-40B4-BE49-F238E27FC236}">
                <a16:creationId xmlns:a16="http://schemas.microsoft.com/office/drawing/2014/main" id="{6985C601-2AD4-4541-9ADF-C592E05DF86E}"/>
              </a:ext>
            </a:extLst>
          </p:cNvPr>
          <p:cNvSpPr/>
          <p:nvPr/>
        </p:nvSpPr>
        <p:spPr>
          <a:xfrm>
            <a:off x="7187310" y="4484571"/>
            <a:ext cx="3063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0099"/>
                </a:solidFill>
              </a:rPr>
              <a:t>1 C / 1 V = 1 F (Faradio)</a:t>
            </a:r>
            <a:endParaRPr lang="en-US" sz="2400" dirty="0"/>
          </a:p>
        </p:txBody>
      </p:sp>
      <p:sp>
        <p:nvSpPr>
          <p:cNvPr id="13" name="5 Rectángulo">
            <a:extLst>
              <a:ext uri="{FF2B5EF4-FFF2-40B4-BE49-F238E27FC236}">
                <a16:creationId xmlns:a16="http://schemas.microsoft.com/office/drawing/2014/main" id="{36E0EC5B-DE9A-4D97-998E-D4CFAF11D06B}"/>
              </a:ext>
            </a:extLst>
          </p:cNvPr>
          <p:cNvSpPr/>
          <p:nvPr/>
        </p:nvSpPr>
        <p:spPr>
          <a:xfrm>
            <a:off x="191336" y="5892695"/>
            <a:ext cx="114937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La Capacidad es una constante característica de cada condensador, que depende de su forma, distancia entre placas y define la facilidad de almacenar carga para un voltaje aplicado.</a:t>
            </a:r>
          </a:p>
        </p:txBody>
      </p:sp>
    </p:spTree>
    <p:extLst>
      <p:ext uri="{BB962C8B-B14F-4D97-AF65-F5344CB8AC3E}">
        <p14:creationId xmlns:p14="http://schemas.microsoft.com/office/powerpoint/2010/main" val="2072329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36525"/>
            <a:ext cx="6654800" cy="3651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3.2. Capacidad y condensadores.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43</a:t>
            </a:fld>
            <a:endParaRPr lang="es-ES"/>
          </a:p>
        </p:txBody>
      </p:sp>
      <p:sp>
        <p:nvSpPr>
          <p:cNvPr id="5" name="5 Rectángulo">
            <a:extLst>
              <a:ext uri="{FF2B5EF4-FFF2-40B4-BE49-F238E27FC236}">
                <a16:creationId xmlns:a16="http://schemas.microsoft.com/office/drawing/2014/main" id="{CBCA8D07-AA75-4D6F-B511-7671E049631F}"/>
              </a:ext>
            </a:extLst>
          </p:cNvPr>
          <p:cNvSpPr/>
          <p:nvPr/>
        </p:nvSpPr>
        <p:spPr>
          <a:xfrm>
            <a:off x="223649" y="751344"/>
            <a:ext cx="117116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Cuando lo conectamos a una batería los portadores de carga se mueven de una placa a la otra hasta el equilibrio que es cuando el V coincide con  el de la batería. Las cargas son iguales y de distinto signo siendo +Q y –Q las cargas de cada una de las placas.</a:t>
            </a:r>
          </a:p>
        </p:txBody>
      </p:sp>
      <p:pic>
        <p:nvPicPr>
          <p:cNvPr id="6" name="Picture 7" descr="E:\Capítulos\ch24\figure-24-03.jpg">
            <a:extLst>
              <a:ext uri="{FF2B5EF4-FFF2-40B4-BE49-F238E27FC236}">
                <a16:creationId xmlns:a16="http://schemas.microsoft.com/office/drawing/2014/main" id="{3D880660-A236-439D-BCA6-BB8F81780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943" y="1859340"/>
            <a:ext cx="4138863" cy="24243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5 Rectángulo">
            <a:extLst>
              <a:ext uri="{FF2B5EF4-FFF2-40B4-BE49-F238E27FC236}">
                <a16:creationId xmlns:a16="http://schemas.microsoft.com/office/drawing/2014/main" id="{CD4E94D9-BC74-4B10-81AF-7000A2286CC2}"/>
              </a:ext>
            </a:extLst>
          </p:cNvPr>
          <p:cNvSpPr/>
          <p:nvPr/>
        </p:nvSpPr>
        <p:spPr>
          <a:xfrm>
            <a:off x="870012" y="4298208"/>
            <a:ext cx="10451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 La unidad del SI para la capacidad es el Faradio (F). Puesto que 1 F es un valor muy grande para condensadores usuales, se usan frecuentemente sus submúltiplos:</a:t>
            </a:r>
          </a:p>
          <a:p>
            <a:pPr lvl="1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Microfaradio:	1 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</a:t>
            </a:r>
            <a:r>
              <a:rPr lang="es-ES" sz="2400" dirty="0">
                <a:solidFill>
                  <a:srgbClr val="000099"/>
                </a:solidFill>
              </a:rPr>
              <a:t>F = 10</a:t>
            </a:r>
            <a:r>
              <a:rPr lang="es-ES" sz="2400" baseline="30000" dirty="0">
                <a:solidFill>
                  <a:srgbClr val="000099"/>
                </a:solidFill>
              </a:rPr>
              <a:t>-6</a:t>
            </a:r>
            <a:r>
              <a:rPr lang="es-ES" sz="2400" dirty="0">
                <a:solidFill>
                  <a:srgbClr val="000099"/>
                </a:solidFill>
              </a:rPr>
              <a:t>  F</a:t>
            </a:r>
          </a:p>
          <a:p>
            <a:pPr lvl="1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 err="1">
                <a:solidFill>
                  <a:srgbClr val="000099"/>
                </a:solidFill>
              </a:rPr>
              <a:t>Nanofaradio</a:t>
            </a:r>
            <a:r>
              <a:rPr lang="es-ES" sz="2400" dirty="0">
                <a:solidFill>
                  <a:srgbClr val="000099"/>
                </a:solidFill>
              </a:rPr>
              <a:t>:	1 </a:t>
            </a:r>
            <a:r>
              <a:rPr lang="es-ES" sz="2400" dirty="0" err="1">
                <a:solidFill>
                  <a:srgbClr val="000099"/>
                </a:solidFill>
                <a:sym typeface="Symbol"/>
              </a:rPr>
              <a:t>n</a:t>
            </a:r>
            <a:r>
              <a:rPr lang="es-ES" sz="2400" dirty="0" err="1">
                <a:solidFill>
                  <a:srgbClr val="000099"/>
                </a:solidFill>
              </a:rPr>
              <a:t>F</a:t>
            </a:r>
            <a:r>
              <a:rPr lang="es-ES" sz="2400" dirty="0">
                <a:solidFill>
                  <a:srgbClr val="000099"/>
                </a:solidFill>
              </a:rPr>
              <a:t> = 10</a:t>
            </a:r>
            <a:r>
              <a:rPr lang="es-ES" sz="2400" baseline="30000" dirty="0">
                <a:solidFill>
                  <a:srgbClr val="000099"/>
                </a:solidFill>
              </a:rPr>
              <a:t>-9</a:t>
            </a:r>
            <a:r>
              <a:rPr lang="es-ES" sz="2400" dirty="0">
                <a:solidFill>
                  <a:srgbClr val="000099"/>
                </a:solidFill>
              </a:rPr>
              <a:t>  F</a:t>
            </a:r>
          </a:p>
          <a:p>
            <a:pPr lvl="1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Picofaradio:	1 </a:t>
            </a:r>
            <a:r>
              <a:rPr lang="es-ES" sz="2400" dirty="0" err="1">
                <a:solidFill>
                  <a:srgbClr val="000099"/>
                </a:solidFill>
                <a:sym typeface="Symbol"/>
              </a:rPr>
              <a:t>p</a:t>
            </a:r>
            <a:r>
              <a:rPr lang="es-ES" sz="2400" dirty="0" err="1">
                <a:solidFill>
                  <a:srgbClr val="000099"/>
                </a:solidFill>
              </a:rPr>
              <a:t>F</a:t>
            </a:r>
            <a:r>
              <a:rPr lang="es-ES" sz="2400" dirty="0">
                <a:solidFill>
                  <a:srgbClr val="000099"/>
                </a:solidFill>
              </a:rPr>
              <a:t> = 10</a:t>
            </a:r>
            <a:r>
              <a:rPr lang="es-ES" sz="2400" baseline="30000" dirty="0">
                <a:solidFill>
                  <a:srgbClr val="000099"/>
                </a:solidFill>
              </a:rPr>
              <a:t>-12</a:t>
            </a:r>
            <a:r>
              <a:rPr lang="es-ES" sz="2400" dirty="0">
                <a:solidFill>
                  <a:srgbClr val="000099"/>
                </a:solidFill>
              </a:rPr>
              <a:t> F</a:t>
            </a: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D94F808F-3D3E-4A35-9782-8E159B0A14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787203"/>
              </p:ext>
            </p:extLst>
          </p:nvPr>
        </p:nvGraphicFramePr>
        <p:xfrm>
          <a:off x="8153400" y="2472765"/>
          <a:ext cx="1922266" cy="1107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3" imgW="588240" imgH="384840" progId="opendocument.MathDocument.1">
                  <p:embed/>
                </p:oleObj>
              </mc:Choice>
              <mc:Fallback>
                <p:oleObj name="OpenOffice.org" r:id="rId3" imgW="588240" imgH="384840" progId="opendocument.MathDocument.1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E8C848BA-6DCC-4662-ADA8-43DBD7B987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472765"/>
                        <a:ext cx="1922266" cy="110799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7096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327638" y="1118613"/>
            <a:ext cx="52886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Dieléctrico: </a:t>
            </a:r>
            <a:r>
              <a:rPr lang="es-ES" sz="2200" b="1" i="1" dirty="0">
                <a:solidFill>
                  <a:srgbClr val="000099"/>
                </a:solidFill>
              </a:rPr>
              <a:t>E</a:t>
            </a:r>
            <a:r>
              <a:rPr lang="es-ES" sz="2200" dirty="0">
                <a:solidFill>
                  <a:srgbClr val="000099"/>
                </a:solidFill>
              </a:rPr>
              <a:t> resultante 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= </a:t>
            </a:r>
            <a:r>
              <a:rPr lang="es-ES" sz="2000" b="1" i="1" dirty="0">
                <a:solidFill>
                  <a:srgbClr val="FF0000"/>
                </a:solidFill>
              </a:rPr>
              <a:t>E</a:t>
            </a:r>
            <a:r>
              <a:rPr lang="es-ES" sz="2000" b="1" i="1" baseline="-25000" dirty="0">
                <a:solidFill>
                  <a:srgbClr val="FF0000"/>
                </a:solidFill>
              </a:rPr>
              <a:t>0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 + </a:t>
            </a:r>
            <a:r>
              <a:rPr lang="es-ES" sz="2000" b="1" i="1" dirty="0" err="1">
                <a:solidFill>
                  <a:srgbClr val="0070C0"/>
                </a:solidFill>
              </a:rPr>
              <a:t>E</a:t>
            </a:r>
            <a:r>
              <a:rPr lang="es-ES" sz="20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200" dirty="0">
                <a:solidFill>
                  <a:srgbClr val="000099"/>
                </a:solidFill>
              </a:rPr>
              <a:t> &lt; </a:t>
            </a:r>
            <a:r>
              <a:rPr lang="es-ES" sz="2200" b="1" i="1" dirty="0">
                <a:solidFill>
                  <a:srgbClr val="FF0000"/>
                </a:solidFill>
              </a:rPr>
              <a:t>E</a:t>
            </a:r>
            <a:r>
              <a:rPr lang="es-ES" sz="2200" b="1" i="1" baseline="-25000" dirty="0">
                <a:solidFill>
                  <a:srgbClr val="FF0000"/>
                </a:solidFill>
              </a:rPr>
              <a:t>0</a:t>
            </a:r>
            <a:endParaRPr lang="es-ES" sz="2200" dirty="0">
              <a:solidFill>
                <a:srgbClr val="0000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5381" y="2593616"/>
            <a:ext cx="2304255" cy="25917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0" name="9 Conector recto"/>
          <p:cNvCxnSpPr/>
          <p:nvPr/>
        </p:nvCxnSpPr>
        <p:spPr bwMode="auto">
          <a:xfrm>
            <a:off x="9227468" y="3313696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1" name="10 Rectángulo"/>
          <p:cNvSpPr/>
          <p:nvPr/>
        </p:nvSpPr>
        <p:spPr>
          <a:xfrm>
            <a:off x="9227469" y="3313697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err="1">
                <a:solidFill>
                  <a:srgbClr val="0070C0"/>
                </a:solidFill>
              </a:rPr>
              <a:t>E</a:t>
            </a:r>
            <a:r>
              <a:rPr lang="es-ES" sz="24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 bwMode="auto">
          <a:xfrm>
            <a:off x="8867428" y="2521608"/>
            <a:ext cx="1512168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13 Rectángulo"/>
          <p:cNvSpPr/>
          <p:nvPr/>
        </p:nvSpPr>
        <p:spPr>
          <a:xfrm>
            <a:off x="9358926" y="2089561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b="1" i="1" baseline="-25000" dirty="0">
                <a:solidFill>
                  <a:srgbClr val="FF0000"/>
                </a:solidFill>
              </a:rPr>
              <a:t>0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651405" y="1638348"/>
            <a:ext cx="1743041" cy="523220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000099"/>
                </a:solidFill>
              </a:rPr>
              <a:t>Dieléctrico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8183352" y="5206803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>
                <a:solidFill>
                  <a:srgbClr val="000099"/>
                </a:solidFill>
                <a:sym typeface="Symbol"/>
              </a:rPr>
              <a:t>E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= </a:t>
            </a:r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b="1" i="1" baseline="-25000" dirty="0">
                <a:solidFill>
                  <a:srgbClr val="FF0000"/>
                </a:solidFill>
              </a:rPr>
              <a:t>0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+ </a:t>
            </a:r>
            <a:r>
              <a:rPr lang="es-ES" sz="2400" b="1" i="1" dirty="0" err="1">
                <a:solidFill>
                  <a:srgbClr val="0070C0"/>
                </a:solidFill>
              </a:rPr>
              <a:t>E</a:t>
            </a:r>
            <a:r>
              <a:rPr lang="es-ES" sz="2400" b="1" i="1" baseline="-25000" dirty="0" err="1">
                <a:solidFill>
                  <a:srgbClr val="0070C0"/>
                </a:solidFill>
              </a:rPr>
              <a:t>ind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&lt; </a:t>
            </a:r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b="1" i="1" baseline="-25000" dirty="0">
                <a:solidFill>
                  <a:srgbClr val="FF0000"/>
                </a:solidFill>
              </a:rPr>
              <a:t>0</a:t>
            </a:r>
            <a:endParaRPr lang="es-ES" sz="2400" dirty="0">
              <a:solidFill>
                <a:srgbClr val="000099"/>
              </a:solidFill>
              <a:sym typeface="Symbol"/>
            </a:endParaRPr>
          </a:p>
        </p:txBody>
      </p:sp>
      <p:cxnSp>
        <p:nvCxnSpPr>
          <p:cNvPr id="26" name="25 Conector recto"/>
          <p:cNvCxnSpPr/>
          <p:nvPr/>
        </p:nvCxnSpPr>
        <p:spPr bwMode="auto">
          <a:xfrm>
            <a:off x="9155460" y="4681848"/>
            <a:ext cx="8640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27" name="26 Rectángulo"/>
          <p:cNvSpPr/>
          <p:nvPr/>
        </p:nvSpPr>
        <p:spPr>
          <a:xfrm>
            <a:off x="9371484" y="4292192"/>
            <a:ext cx="40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>
                <a:solidFill>
                  <a:srgbClr val="000099"/>
                </a:solidFill>
              </a:rPr>
              <a:t>E</a:t>
            </a:r>
            <a:r>
              <a:rPr lang="es-ES" sz="2400" dirty="0">
                <a:solidFill>
                  <a:srgbClr val="000099"/>
                </a:solidFill>
              </a:rPr>
              <a:t> </a:t>
            </a:r>
            <a:endParaRPr lang="en-US" sz="2400" dirty="0">
              <a:solidFill>
                <a:srgbClr val="000099"/>
              </a:solidFill>
            </a:endParaRPr>
          </a:p>
        </p:txBody>
      </p:sp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D7EB69A1-48E8-49AF-9030-DBDF8C2B0E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280766"/>
              </p:ext>
            </p:extLst>
          </p:nvPr>
        </p:nvGraphicFramePr>
        <p:xfrm>
          <a:off x="6904474" y="3071782"/>
          <a:ext cx="1101908" cy="64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4" imgW="628200" imgH="415800" progId="opendocument.MathDocument.1">
                  <p:embed/>
                </p:oleObj>
              </mc:Choice>
              <mc:Fallback>
                <p:oleObj name="OpenOffice.org" r:id="rId4" imgW="628200" imgH="415800" progId="opendocument.MathDocument.1">
                  <p:embed/>
                  <p:pic>
                    <p:nvPicPr>
                      <p:cNvPr id="28" name="Object 4">
                        <a:extLst>
                          <a:ext uri="{FF2B5EF4-FFF2-40B4-BE49-F238E27FC236}">
                            <a16:creationId xmlns:a16="http://schemas.microsoft.com/office/drawing/2014/main" id="{D7EB69A1-48E8-49AF-9030-DBDF8C2B0E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474" y="3071782"/>
                        <a:ext cx="1101908" cy="64247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7C0CF02-AB6A-474B-8697-FAD3727804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791" t="23936" r="2032"/>
          <a:stretch/>
        </p:blipFill>
        <p:spPr>
          <a:xfrm>
            <a:off x="6817253" y="2290775"/>
            <a:ext cx="1276350" cy="461665"/>
          </a:xfrm>
          <a:prstGeom prst="rect">
            <a:avLst/>
          </a:prstGeom>
        </p:spPr>
      </p:pic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10FD7BC2-04B1-497E-BCC3-D07BDC0DE479}"/>
              </a:ext>
            </a:extLst>
          </p:cNvPr>
          <p:cNvSpPr/>
          <p:nvPr/>
        </p:nvSpPr>
        <p:spPr>
          <a:xfrm>
            <a:off x="6654799" y="916305"/>
            <a:ext cx="4673495" cy="4906979"/>
          </a:xfrm>
          <a:prstGeom prst="round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BD9D9BB8-90BC-4316-8A16-CFD15CC0D5C1}"/>
              </a:ext>
            </a:extLst>
          </p:cNvPr>
          <p:cNvSpPr txBox="1">
            <a:spLocks/>
          </p:cNvSpPr>
          <p:nvPr/>
        </p:nvSpPr>
        <p:spPr>
          <a:xfrm>
            <a:off x="0" y="14328"/>
            <a:ext cx="9227468" cy="5669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3.2. Capacidad y condensadores en medios 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dieléctricos</a:t>
            </a:r>
          </a:p>
        </p:txBody>
      </p:sp>
      <p:sp>
        <p:nvSpPr>
          <p:cNvPr id="32" name="5 Rectángulo">
            <a:extLst>
              <a:ext uri="{FF2B5EF4-FFF2-40B4-BE49-F238E27FC236}">
                <a16:creationId xmlns:a16="http://schemas.microsoft.com/office/drawing/2014/main" id="{E02097D5-B45D-43E3-8827-3ABEAB109A45}"/>
              </a:ext>
            </a:extLst>
          </p:cNvPr>
          <p:cNvSpPr/>
          <p:nvPr/>
        </p:nvSpPr>
        <p:spPr>
          <a:xfrm>
            <a:off x="83449" y="2161568"/>
            <a:ext cx="6345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Para un condensador plano paralelo con separación d entre las placas, la diferencia de potencial entre sus placas es </a:t>
            </a:r>
          </a:p>
        </p:txBody>
      </p:sp>
      <p:sp>
        <p:nvSpPr>
          <p:cNvPr id="33" name="Text Box 1">
            <a:extLst>
              <a:ext uri="{FF2B5EF4-FFF2-40B4-BE49-F238E27FC236}">
                <a16:creationId xmlns:a16="http://schemas.microsoft.com/office/drawing/2014/main" id="{B4BBBBC2-3CCB-4D46-AC58-8A8123EAC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9" y="625783"/>
            <a:ext cx="6917537" cy="402291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FFFF66"/>
                </a:solidFill>
              </a:rPr>
              <a:t>Recordamos: E de condensador con medio dieléctrico  </a:t>
            </a:r>
            <a:endParaRPr lang="es-ES" sz="2000" i="1" dirty="0">
              <a:solidFill>
                <a:srgbClr val="FFFF66"/>
              </a:solidFill>
            </a:endParaRPr>
          </a:p>
        </p:txBody>
      </p:sp>
      <p:graphicFrame>
        <p:nvGraphicFramePr>
          <p:cNvPr id="34" name="Object 4">
            <a:extLst>
              <a:ext uri="{FF2B5EF4-FFF2-40B4-BE49-F238E27FC236}">
                <a16:creationId xmlns:a16="http://schemas.microsoft.com/office/drawing/2014/main" id="{E63628C8-FAE2-49CD-AB12-F1D329FCEF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578591"/>
              </p:ext>
            </p:extLst>
          </p:nvPr>
        </p:nvGraphicFramePr>
        <p:xfrm>
          <a:off x="83449" y="1136655"/>
          <a:ext cx="1416142" cy="82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7" imgW="628200" imgH="415800" progId="opendocument.MathDocument.1">
                  <p:embed/>
                </p:oleObj>
              </mc:Choice>
              <mc:Fallback>
                <p:oleObj name="OpenOffice.org" r:id="rId7" imgW="628200" imgH="415800" progId="opendocument.MathDocument.1">
                  <p:embed/>
                  <p:pic>
                    <p:nvPicPr>
                      <p:cNvPr id="28" name="Object 4">
                        <a:extLst>
                          <a:ext uri="{FF2B5EF4-FFF2-40B4-BE49-F238E27FC236}">
                            <a16:creationId xmlns:a16="http://schemas.microsoft.com/office/drawing/2014/main" id="{D7EB69A1-48E8-49AF-9030-DBDF8C2B0E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49" y="1136655"/>
                        <a:ext cx="1416142" cy="82569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Imagen 34">
            <a:extLst>
              <a:ext uri="{FF2B5EF4-FFF2-40B4-BE49-F238E27FC236}">
                <a16:creationId xmlns:a16="http://schemas.microsoft.com/office/drawing/2014/main" id="{737D8A8B-4807-4275-BA5E-8313DD930D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791" t="23936" r="2032"/>
          <a:stretch/>
        </p:blipFill>
        <p:spPr>
          <a:xfrm>
            <a:off x="1541558" y="1318667"/>
            <a:ext cx="1276350" cy="4616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20692C4-86FD-4099-9F3B-94D4F334BC37}"/>
              </a:ext>
            </a:extLst>
          </p:cNvPr>
          <p:cNvSpPr txBox="1"/>
          <p:nvPr/>
        </p:nvSpPr>
        <p:spPr>
          <a:xfrm>
            <a:off x="2817908" y="1339826"/>
            <a:ext cx="377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dirty="0"/>
              <a:t>К</a:t>
            </a:r>
            <a:r>
              <a:rPr lang="es-ES" dirty="0"/>
              <a:t> es la constante dieléctrica del medio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67189295-5FFC-459A-ADB1-21830C95EEF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897" t="11091" r="60884" b="79243"/>
          <a:stretch/>
        </p:blipFill>
        <p:spPr>
          <a:xfrm>
            <a:off x="179363" y="2898514"/>
            <a:ext cx="2928947" cy="882223"/>
          </a:xfrm>
          <a:prstGeom prst="rect">
            <a:avLst/>
          </a:prstGeom>
        </p:spPr>
      </p:pic>
      <p:sp>
        <p:nvSpPr>
          <p:cNvPr id="38" name="5 Rectángulo">
            <a:extLst>
              <a:ext uri="{FF2B5EF4-FFF2-40B4-BE49-F238E27FC236}">
                <a16:creationId xmlns:a16="http://schemas.microsoft.com/office/drawing/2014/main" id="{BF76A404-896F-4A9B-8905-DB6CB2F78B0E}"/>
              </a:ext>
            </a:extLst>
          </p:cNvPr>
          <p:cNvSpPr/>
          <p:nvPr/>
        </p:nvSpPr>
        <p:spPr>
          <a:xfrm>
            <a:off x="-18202" y="3606886"/>
            <a:ext cx="68354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Donde </a:t>
            </a:r>
            <a:r>
              <a:rPr lang="es-ES" sz="2000" i="1" dirty="0">
                <a:solidFill>
                  <a:srgbClr val="000099"/>
                </a:solidFill>
              </a:rPr>
              <a:t>V</a:t>
            </a:r>
            <a:r>
              <a:rPr lang="es-ES" sz="2000" dirty="0">
                <a:solidFill>
                  <a:srgbClr val="000099"/>
                </a:solidFill>
              </a:rPr>
              <a:t> es la diferencia de potencial con dieléctrico y </a:t>
            </a:r>
            <a:r>
              <a:rPr lang="es-ES" sz="2000" i="1" dirty="0">
                <a:solidFill>
                  <a:srgbClr val="000099"/>
                </a:solidFill>
              </a:rPr>
              <a:t>V</a:t>
            </a:r>
            <a:r>
              <a:rPr lang="es-ES" sz="2000" i="1" baseline="-25000" dirty="0">
                <a:solidFill>
                  <a:srgbClr val="000099"/>
                </a:solidFill>
              </a:rPr>
              <a:t>0 </a:t>
            </a:r>
            <a:r>
              <a:rPr lang="es-ES" sz="2000" i="1" dirty="0">
                <a:solidFill>
                  <a:srgbClr val="000099"/>
                </a:solidFill>
              </a:rPr>
              <a:t>= E</a:t>
            </a:r>
            <a:r>
              <a:rPr lang="es-ES" sz="2000" i="1" baseline="-25000" dirty="0">
                <a:solidFill>
                  <a:srgbClr val="000099"/>
                </a:solidFill>
              </a:rPr>
              <a:t>0</a:t>
            </a:r>
            <a:r>
              <a:rPr lang="es-ES" sz="2000" i="1" dirty="0">
                <a:solidFill>
                  <a:srgbClr val="000099"/>
                </a:solidFill>
              </a:rPr>
              <a:t>d</a:t>
            </a:r>
            <a:r>
              <a:rPr lang="es-ES" sz="2000" dirty="0">
                <a:solidFill>
                  <a:srgbClr val="000099"/>
                </a:solidFill>
              </a:rPr>
              <a:t> es la diferencia de potencial sin dieléctrico. La nueva Capacidad es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8D257EAE-B4C4-4426-AE48-9C6FC3945F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302" t="33090" r="60984" b="55906"/>
          <a:stretch/>
        </p:blipFill>
        <p:spPr>
          <a:xfrm>
            <a:off x="3169231" y="2793656"/>
            <a:ext cx="2620396" cy="951184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BC5DE43E-D7B2-4B1D-A063-3DFA578CA0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892" t="47887" r="74054" b="45505"/>
          <a:stretch/>
        </p:blipFill>
        <p:spPr>
          <a:xfrm>
            <a:off x="2550307" y="4266432"/>
            <a:ext cx="1656097" cy="66040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05FB8017-2508-479F-9976-A96F12E5C7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707" t="72739" r="63227" b="16033"/>
          <a:stretch/>
        </p:blipFill>
        <p:spPr>
          <a:xfrm>
            <a:off x="2550307" y="5873977"/>
            <a:ext cx="2401781" cy="95044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5" name="5 Rectángulo">
            <a:extLst>
              <a:ext uri="{FF2B5EF4-FFF2-40B4-BE49-F238E27FC236}">
                <a16:creationId xmlns:a16="http://schemas.microsoft.com/office/drawing/2014/main" id="{DD1912C3-71B0-487D-8BC9-3CCE2F2852F1}"/>
              </a:ext>
            </a:extLst>
          </p:cNvPr>
          <p:cNvSpPr/>
          <p:nvPr/>
        </p:nvSpPr>
        <p:spPr>
          <a:xfrm>
            <a:off x="145525" y="4853685"/>
            <a:ext cx="6345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siendo C</a:t>
            </a:r>
            <a:r>
              <a:rPr lang="es-ES" sz="2000" baseline="-25000" dirty="0">
                <a:solidFill>
                  <a:srgbClr val="000099"/>
                </a:solidFill>
              </a:rPr>
              <a:t>0 </a:t>
            </a:r>
            <a:r>
              <a:rPr lang="es-ES" sz="2000" dirty="0">
                <a:solidFill>
                  <a:srgbClr val="000099"/>
                </a:solidFill>
              </a:rPr>
              <a:t>es la capacidad sin dieléctrico. Por lo tanto la Capacidad de un condensador relleno con un dieléctrico de constante dieléctrica </a:t>
            </a:r>
            <a:r>
              <a:rPr lang="az-Cyrl-AZ" sz="2000" dirty="0"/>
              <a:t>К</a:t>
            </a:r>
            <a:r>
              <a:rPr lang="es-ES" sz="2000" dirty="0"/>
              <a:t> </a:t>
            </a:r>
            <a:r>
              <a:rPr lang="es-ES" sz="2000" dirty="0">
                <a:solidFill>
                  <a:srgbClr val="002060"/>
                </a:solidFill>
              </a:rPr>
              <a:t>y</a:t>
            </a:r>
            <a:r>
              <a:rPr lang="es-ES" sz="2000" dirty="0"/>
              <a:t> </a:t>
            </a:r>
            <a:r>
              <a:rPr lang="az-Cyrl-AZ" sz="2000" dirty="0"/>
              <a:t>ε </a:t>
            </a:r>
            <a:r>
              <a:rPr lang="es-ES" sz="2000" dirty="0">
                <a:solidFill>
                  <a:srgbClr val="002060"/>
                </a:solidFill>
              </a:rPr>
              <a:t>la permitividad del medio dieléctrico</a:t>
            </a:r>
            <a:r>
              <a:rPr lang="es-ES" sz="2000" dirty="0"/>
              <a:t> </a:t>
            </a:r>
            <a:r>
              <a:rPr lang="az-Cyrl-AZ" sz="2000" dirty="0"/>
              <a:t>ε</a:t>
            </a:r>
            <a:r>
              <a:rPr lang="es-ES" sz="2000" dirty="0"/>
              <a:t>=</a:t>
            </a:r>
            <a:r>
              <a:rPr lang="az-Cyrl-AZ" sz="2000" dirty="0"/>
              <a:t> К ε</a:t>
            </a:r>
            <a:r>
              <a:rPr lang="es-ES" sz="2000" baseline="-25000" dirty="0"/>
              <a:t>0</a:t>
            </a:r>
            <a:endParaRPr lang="es-ES" sz="2000" baseline="-25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7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6365" y="2085820"/>
            <a:ext cx="5495406" cy="2389929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9649" y="541377"/>
            <a:ext cx="5758564" cy="463846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Energía electrostática en un condensador</a:t>
            </a:r>
            <a:endParaRPr lang="es-ES" sz="2400" b="1" i="1" baseline="-25000" dirty="0">
              <a:solidFill>
                <a:srgbClr val="000099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40451" y="1148037"/>
            <a:ext cx="89110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 </a:t>
            </a:r>
            <a:r>
              <a:rPr lang="es-ES" sz="2400" dirty="0">
                <a:solidFill>
                  <a:srgbClr val="FF0000"/>
                </a:solidFill>
              </a:rPr>
              <a:t>Cargar</a:t>
            </a:r>
            <a:r>
              <a:rPr lang="es-ES" sz="2400" dirty="0">
                <a:solidFill>
                  <a:srgbClr val="000099"/>
                </a:solidFill>
              </a:rPr>
              <a:t> un condensador </a:t>
            </a:r>
            <a:r>
              <a:rPr lang="es-ES" sz="2400" i="1" dirty="0">
                <a:solidFill>
                  <a:srgbClr val="FF0000"/>
                </a:solidFill>
              </a:rPr>
              <a:t>cuesta energía</a:t>
            </a:r>
            <a:r>
              <a:rPr lang="es-ES" sz="2400" dirty="0">
                <a:solidFill>
                  <a:srgbClr val="000099"/>
                </a:solidFill>
              </a:rPr>
              <a:t>: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 Para añadir </a:t>
            </a:r>
            <a:r>
              <a:rPr lang="es-ES" sz="2400" dirty="0">
                <a:solidFill>
                  <a:srgbClr val="FF0000"/>
                </a:solidFill>
              </a:rPr>
              <a:t>más carga</a:t>
            </a:r>
            <a:r>
              <a:rPr lang="es-ES" sz="2400" dirty="0">
                <a:solidFill>
                  <a:srgbClr val="000099"/>
                </a:solidFill>
              </a:rPr>
              <a:t> </a:t>
            </a:r>
            <a:r>
              <a:rPr lang="es-ES" sz="2400" i="1" dirty="0" err="1">
                <a:solidFill>
                  <a:srgbClr val="000099"/>
                </a:solidFill>
              </a:rPr>
              <a:t>dq</a:t>
            </a:r>
            <a:r>
              <a:rPr lang="es-ES" sz="2400" dirty="0">
                <a:solidFill>
                  <a:srgbClr val="000099"/>
                </a:solidFill>
              </a:rPr>
              <a:t> cuando ya hay una carga </a:t>
            </a:r>
            <a:r>
              <a:rPr lang="es-ES" sz="2400" i="1" dirty="0">
                <a:solidFill>
                  <a:srgbClr val="000099"/>
                </a:solidFill>
              </a:rPr>
              <a:t>q</a:t>
            </a:r>
            <a:r>
              <a:rPr lang="es-ES" sz="2400" dirty="0">
                <a:solidFill>
                  <a:srgbClr val="000099"/>
                </a:solidFill>
              </a:rPr>
              <a:t> acumulada hay que realizar </a:t>
            </a:r>
            <a:r>
              <a:rPr lang="es-ES" sz="2400" dirty="0">
                <a:solidFill>
                  <a:srgbClr val="FF0000"/>
                </a:solidFill>
              </a:rPr>
              <a:t>trabajo en contra</a:t>
            </a:r>
            <a:r>
              <a:rPr lang="es-ES" sz="2400" dirty="0">
                <a:solidFill>
                  <a:srgbClr val="000099"/>
                </a:solidFill>
              </a:rPr>
              <a:t> del campo </a:t>
            </a:r>
            <a:r>
              <a:rPr lang="es-ES" sz="2400" b="1" i="1" dirty="0">
                <a:solidFill>
                  <a:srgbClr val="000099"/>
                </a:solidFill>
              </a:rPr>
              <a:t>E</a:t>
            </a:r>
            <a:r>
              <a:rPr lang="es-ES" sz="2400" dirty="0">
                <a:solidFill>
                  <a:srgbClr val="000099"/>
                </a:solidFill>
              </a:rPr>
              <a:t>: hay que </a:t>
            </a:r>
            <a:r>
              <a:rPr lang="es-ES" sz="2400" dirty="0">
                <a:solidFill>
                  <a:srgbClr val="FF0000"/>
                </a:solidFill>
              </a:rPr>
              <a:t>aumentar</a:t>
            </a:r>
            <a:r>
              <a:rPr lang="es-ES" sz="2400" dirty="0">
                <a:solidFill>
                  <a:srgbClr val="000099"/>
                </a:solidFill>
              </a:rPr>
              <a:t> la </a:t>
            </a:r>
            <a:r>
              <a:rPr lang="es-ES" sz="2400" dirty="0">
                <a:solidFill>
                  <a:srgbClr val="FF0000"/>
                </a:solidFill>
              </a:rPr>
              <a:t>energía potencial electrostática</a:t>
            </a:r>
            <a:r>
              <a:rPr lang="es-ES" sz="2400" dirty="0">
                <a:solidFill>
                  <a:srgbClr val="000099"/>
                </a:solidFill>
              </a:rPr>
              <a:t> en </a:t>
            </a:r>
            <a:r>
              <a:rPr lang="es-ES" sz="2400" i="1" dirty="0" err="1">
                <a:solidFill>
                  <a:srgbClr val="000099"/>
                </a:solidFill>
              </a:rPr>
              <a:t>dU</a:t>
            </a:r>
            <a:r>
              <a:rPr lang="es-ES" sz="2400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DEBC232-740F-45CA-B669-DCAFDA5BB21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298003" cy="463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3.2. Capacidad y condensadores. Energía Electrostática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124744"/>
            <a:ext cx="4470532" cy="1944216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613777" y="1213816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¿Cuánta energía cuesta cargar un condensador (acumular una carga </a:t>
            </a:r>
            <a:r>
              <a:rPr lang="es-ES" sz="2200" i="1" dirty="0">
                <a:solidFill>
                  <a:srgbClr val="000099"/>
                </a:solidFill>
              </a:rPr>
              <a:t>Q</a:t>
            </a:r>
            <a:r>
              <a:rPr lang="es-ES" sz="2200" dirty="0">
                <a:solidFill>
                  <a:srgbClr val="000099"/>
                </a:solidFill>
              </a:rPr>
              <a:t>?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Transferir </a:t>
            </a:r>
            <a:r>
              <a:rPr lang="es-ES" sz="2200" i="1" dirty="0">
                <a:solidFill>
                  <a:srgbClr val="000099"/>
                </a:solidFill>
              </a:rPr>
              <a:t>más</a:t>
            </a:r>
            <a:r>
              <a:rPr lang="es-ES" sz="2200" dirty="0">
                <a:solidFill>
                  <a:srgbClr val="000099"/>
                </a:solidFill>
              </a:rPr>
              <a:t> carga </a:t>
            </a:r>
            <a:r>
              <a:rPr lang="es-ES" sz="2200" i="1" dirty="0" err="1">
                <a:solidFill>
                  <a:srgbClr val="000099"/>
                </a:solidFill>
              </a:rPr>
              <a:t>dq</a:t>
            </a:r>
            <a:r>
              <a:rPr lang="es-ES" sz="2200" dirty="0">
                <a:solidFill>
                  <a:srgbClr val="000099"/>
                </a:solidFill>
              </a:rPr>
              <a:t> cuando ya hay una carga </a:t>
            </a:r>
            <a:r>
              <a:rPr lang="es-ES" sz="2200" i="1" dirty="0">
                <a:solidFill>
                  <a:srgbClr val="000099"/>
                </a:solidFill>
              </a:rPr>
              <a:t>q</a:t>
            </a:r>
            <a:r>
              <a:rPr lang="es-ES" sz="2200" dirty="0">
                <a:solidFill>
                  <a:srgbClr val="000099"/>
                </a:solidFill>
              </a:rPr>
              <a:t> acumulada cuesta una energía </a:t>
            </a:r>
            <a:r>
              <a:rPr lang="es-ES" sz="2200" i="1" dirty="0" err="1">
                <a:solidFill>
                  <a:srgbClr val="000099"/>
                </a:solidFill>
              </a:rPr>
              <a:t>dU</a:t>
            </a:r>
            <a:r>
              <a:rPr lang="es-ES" sz="2200" dirty="0">
                <a:solidFill>
                  <a:srgbClr val="000099"/>
                </a:solidFill>
              </a:rPr>
              <a:t>: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 </a:t>
            </a:r>
          </a:p>
        </p:txBody>
      </p:sp>
      <p:graphicFrame>
        <p:nvGraphicFramePr>
          <p:cNvPr id="446466" name="Object 2"/>
          <p:cNvGraphicFramePr>
            <a:graphicFrameLocks noChangeAspect="1"/>
          </p:cNvGraphicFramePr>
          <p:nvPr/>
        </p:nvGraphicFramePr>
        <p:xfrm>
          <a:off x="1919537" y="3373934"/>
          <a:ext cx="4029075" cy="99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4" imgW="1486800" imgH="384840" progId="opendocument.MathDocument.1">
                  <p:embed/>
                </p:oleObj>
              </mc:Choice>
              <mc:Fallback>
                <p:oleObj name="OpenOffice.org" r:id="rId4" imgW="1486800" imgH="384840" progId="opendocument.MathDocument.1">
                  <p:embed/>
                  <p:pic>
                    <p:nvPicPr>
                      <p:cNvPr id="4464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7" y="3373934"/>
                        <a:ext cx="4029075" cy="99117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67" name="Object 3"/>
          <p:cNvGraphicFramePr>
            <a:graphicFrameLocks noChangeAspect="1"/>
          </p:cNvGraphicFramePr>
          <p:nvPr/>
        </p:nvGraphicFramePr>
        <p:xfrm>
          <a:off x="5231904" y="5661248"/>
          <a:ext cx="5329238" cy="1124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6" imgW="1967400" imgH="413640" progId="opendocument.MathDocument.1">
                  <p:embed/>
                </p:oleObj>
              </mc:Choice>
              <mc:Fallback>
                <p:oleObj name="OpenOffice.org" r:id="rId6" imgW="1967400" imgH="413640" progId="opendocument.MathDocument.1">
                  <p:embed/>
                  <p:pic>
                    <p:nvPicPr>
                      <p:cNvPr id="446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904" y="5661248"/>
                        <a:ext cx="5329238" cy="112474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68" name="Object 4"/>
          <p:cNvGraphicFramePr>
            <a:graphicFrameLocks noChangeAspect="1"/>
          </p:cNvGraphicFramePr>
          <p:nvPr/>
        </p:nvGraphicFramePr>
        <p:xfrm>
          <a:off x="1999804" y="4509121"/>
          <a:ext cx="4240213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8" imgW="1565280" imgH="413640" progId="opendocument.MathDocument.1">
                  <p:embed/>
                </p:oleObj>
              </mc:Choice>
              <mc:Fallback>
                <p:oleObj name="OpenOffice.org" r:id="rId8" imgW="1565280" imgH="413640" progId="opendocument.MathDocument.1">
                  <p:embed/>
                  <p:pic>
                    <p:nvPicPr>
                      <p:cNvPr id="446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804" y="4509121"/>
                        <a:ext cx="4240213" cy="1135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4404942" y="5930116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000099"/>
                </a:solidFill>
                <a:latin typeface="Matura MT Script Capitals"/>
                <a:sym typeface="Symbol"/>
              </a:rPr>
              <a:t></a:t>
            </a:r>
            <a:endParaRPr lang="en-US" sz="2800" dirty="0"/>
          </a:p>
        </p:txBody>
      </p:sp>
      <p:sp>
        <p:nvSpPr>
          <p:cNvPr id="9" name="8 Rectángulo"/>
          <p:cNvSpPr/>
          <p:nvPr/>
        </p:nvSpPr>
        <p:spPr>
          <a:xfrm>
            <a:off x="1503910" y="4839544"/>
            <a:ext cx="487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0099"/>
                </a:solidFill>
                <a:latin typeface="Matura MT Script Capitals"/>
                <a:sym typeface="Symbol"/>
              </a:rPr>
              <a:t></a:t>
            </a:r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9680" y="3212976"/>
            <a:ext cx="2760737" cy="2334044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</p:pic>
      <p:sp>
        <p:nvSpPr>
          <p:cNvPr id="12" name="Text Box 1">
            <a:extLst>
              <a:ext uri="{FF2B5EF4-FFF2-40B4-BE49-F238E27FC236}">
                <a16:creationId xmlns:a16="http://schemas.microsoft.com/office/drawing/2014/main" id="{4AA51262-C60B-49F8-8F25-FDE7183F8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9698"/>
            <a:ext cx="5758564" cy="463846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Energía electrostática en un condensador</a:t>
            </a:r>
            <a:endParaRPr lang="es-ES" sz="2400" b="1" i="1" baseline="-25000" dirty="0">
              <a:solidFill>
                <a:srgbClr val="000099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A6ED1B49-26C3-4599-8C0C-4C0FD887D5AF}"/>
              </a:ext>
            </a:extLst>
          </p:cNvPr>
          <p:cNvSpPr txBox="1">
            <a:spLocks/>
          </p:cNvSpPr>
          <p:nvPr/>
        </p:nvSpPr>
        <p:spPr>
          <a:xfrm>
            <a:off x="-1" y="-41262"/>
            <a:ext cx="9731141" cy="4459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3.2. Capacidad y condensadores. Energía Electrostática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3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775781"/>
              </p:ext>
            </p:extLst>
          </p:nvPr>
        </p:nvGraphicFramePr>
        <p:xfrm>
          <a:off x="3209448" y="1206594"/>
          <a:ext cx="5329238" cy="113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3" imgW="1967400" imgH="413640" progId="opendocument.MathDocument.1">
                  <p:embed/>
                </p:oleObj>
              </mc:Choice>
              <mc:Fallback>
                <p:oleObj name="OpenOffice.org" r:id="rId3" imgW="1967400" imgH="413640" progId="opendocument.MathDocument.1">
                  <p:embed/>
                  <p:pic>
                    <p:nvPicPr>
                      <p:cNvPr id="4413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448" y="1206594"/>
                        <a:ext cx="5329238" cy="113461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1703512" y="2341210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 ¿Dónde se encuentra esta energía </a:t>
            </a:r>
            <a:r>
              <a:rPr lang="es-ES" sz="2400" i="1" dirty="0">
                <a:solidFill>
                  <a:srgbClr val="000099"/>
                </a:solidFill>
              </a:rPr>
              <a:t>U</a:t>
            </a:r>
            <a:r>
              <a:rPr lang="es-ES" sz="2400" dirty="0">
                <a:solidFill>
                  <a:srgbClr val="000099"/>
                </a:solidFill>
              </a:rPr>
              <a:t>? </a:t>
            </a:r>
          </a:p>
          <a:p>
            <a:pPr lvl="1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FF0000"/>
                </a:solidFill>
              </a:rPr>
              <a:t>En el campo </a:t>
            </a:r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dirty="0">
                <a:solidFill>
                  <a:srgbClr val="000099"/>
                </a:solidFill>
              </a:rPr>
              <a:t>: </a:t>
            </a:r>
            <a:r>
              <a:rPr lang="es-ES" sz="2400" i="1" dirty="0">
                <a:solidFill>
                  <a:srgbClr val="FF0000"/>
                </a:solidFill>
              </a:rPr>
              <a:t>crear un campo </a:t>
            </a:r>
            <a:r>
              <a:rPr lang="es-ES" sz="2400" b="1" i="1" dirty="0">
                <a:solidFill>
                  <a:srgbClr val="FF0000"/>
                </a:solidFill>
              </a:rPr>
              <a:t>E</a:t>
            </a:r>
            <a:r>
              <a:rPr lang="es-ES" sz="2400" i="1" dirty="0">
                <a:solidFill>
                  <a:srgbClr val="FF0000"/>
                </a:solidFill>
              </a:rPr>
              <a:t> cuesta energía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 Calculemos la </a:t>
            </a:r>
            <a:r>
              <a:rPr lang="es-ES" sz="2400" i="1" dirty="0">
                <a:solidFill>
                  <a:srgbClr val="FF0000"/>
                </a:solidFill>
              </a:rPr>
              <a:t>densidad de energía electrostática</a:t>
            </a:r>
            <a:r>
              <a:rPr lang="es-ES" sz="2400" i="1" dirty="0">
                <a:solidFill>
                  <a:srgbClr val="000099"/>
                </a:solidFill>
              </a:rPr>
              <a:t> </a:t>
            </a:r>
            <a:r>
              <a:rPr lang="es-ES" sz="2400" i="1" dirty="0" err="1">
                <a:solidFill>
                  <a:srgbClr val="000099"/>
                </a:solidFill>
              </a:rPr>
              <a:t>u</a:t>
            </a:r>
            <a:r>
              <a:rPr lang="es-ES" sz="2400" i="1" baseline="-25000" dirty="0" err="1">
                <a:solidFill>
                  <a:srgbClr val="000099"/>
                </a:solidFill>
              </a:rPr>
              <a:t>el</a:t>
            </a:r>
            <a:r>
              <a:rPr lang="es-ES" sz="2400" dirty="0">
                <a:solidFill>
                  <a:srgbClr val="000099"/>
                </a:solidFill>
              </a:rPr>
              <a:t> en el caso más simple: condensador plano-paralelo.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 Definición: </a:t>
            </a:r>
            <a:r>
              <a:rPr lang="es-ES" sz="2400" i="1" dirty="0">
                <a:solidFill>
                  <a:srgbClr val="FF0000"/>
                </a:solidFill>
              </a:rPr>
              <a:t>densidad de energía electrostática</a:t>
            </a:r>
            <a:r>
              <a:rPr lang="es-ES" sz="2400" i="1" dirty="0">
                <a:solidFill>
                  <a:srgbClr val="000099"/>
                </a:solidFill>
              </a:rPr>
              <a:t> </a:t>
            </a:r>
            <a:r>
              <a:rPr lang="es-ES" sz="2400" i="1" dirty="0" err="1">
                <a:solidFill>
                  <a:srgbClr val="000099"/>
                </a:solidFill>
              </a:rPr>
              <a:t>u</a:t>
            </a:r>
            <a:r>
              <a:rPr lang="es-ES" sz="2400" i="1" baseline="-25000" dirty="0" err="1">
                <a:solidFill>
                  <a:srgbClr val="000099"/>
                </a:solidFill>
              </a:rPr>
              <a:t>el</a:t>
            </a:r>
            <a:r>
              <a:rPr lang="es-ES" sz="2400" dirty="0">
                <a:solidFill>
                  <a:srgbClr val="000099"/>
                </a:solidFill>
              </a:rPr>
              <a:t> : energía electrostática </a:t>
            </a:r>
            <a:r>
              <a:rPr lang="es-ES" sz="2400" i="1" dirty="0">
                <a:solidFill>
                  <a:srgbClr val="000099"/>
                </a:solidFill>
              </a:rPr>
              <a:t>U</a:t>
            </a:r>
            <a:r>
              <a:rPr lang="es-ES" sz="2400" dirty="0">
                <a:solidFill>
                  <a:srgbClr val="000099"/>
                </a:solidFill>
              </a:rPr>
              <a:t> por unidad de volumen </a:t>
            </a:r>
            <a:r>
              <a:rPr lang="es-ES" sz="2400" i="1" dirty="0" err="1">
                <a:solidFill>
                  <a:srgbClr val="000099"/>
                </a:solidFill>
              </a:rPr>
              <a:t>V</a:t>
            </a:r>
            <a:r>
              <a:rPr lang="es-ES" sz="2400" i="1" baseline="-25000" dirty="0" err="1">
                <a:solidFill>
                  <a:srgbClr val="000099"/>
                </a:solidFill>
              </a:rPr>
              <a:t>vol</a:t>
            </a:r>
            <a:r>
              <a:rPr lang="es-ES" sz="2400" dirty="0">
                <a:solidFill>
                  <a:srgbClr val="000099"/>
                </a:solidFill>
              </a:rPr>
              <a:t>:</a:t>
            </a:r>
          </a:p>
        </p:txBody>
      </p:sp>
      <p:graphicFrame>
        <p:nvGraphicFramePr>
          <p:cNvPr id="4413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799258"/>
              </p:ext>
            </p:extLst>
          </p:nvPr>
        </p:nvGraphicFramePr>
        <p:xfrm>
          <a:off x="4632642" y="5461123"/>
          <a:ext cx="248285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5" imgW="916560" imgH="415800" progId="opendocument.MathDocument.1">
                  <p:embed/>
                </p:oleObj>
              </mc:Choice>
              <mc:Fallback>
                <p:oleObj name="OpenOffice.org" r:id="rId5" imgW="916560" imgH="415800" progId="opendocument.MathDocument.1">
                  <p:embed/>
                  <p:pic>
                    <p:nvPicPr>
                      <p:cNvPr id="441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642" y="5461123"/>
                        <a:ext cx="2482850" cy="129614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">
            <a:extLst>
              <a:ext uri="{FF2B5EF4-FFF2-40B4-BE49-F238E27FC236}">
                <a16:creationId xmlns:a16="http://schemas.microsoft.com/office/drawing/2014/main" id="{04A6C76A-1DD2-486F-9192-779199293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03" y="623127"/>
            <a:ext cx="5758564" cy="463846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Energía electrostática en un condensador</a:t>
            </a:r>
            <a:endParaRPr lang="es-ES" sz="2400" b="1" i="1" baseline="-25000" dirty="0">
              <a:solidFill>
                <a:srgbClr val="000099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E594DE5-FEC5-4CAB-A3A4-F076A00339FB}"/>
              </a:ext>
            </a:extLst>
          </p:cNvPr>
          <p:cNvSpPr txBox="1">
            <a:spLocks/>
          </p:cNvSpPr>
          <p:nvPr/>
        </p:nvSpPr>
        <p:spPr>
          <a:xfrm>
            <a:off x="38500" y="33356"/>
            <a:ext cx="9480884" cy="463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3.2. Capacidad y condensadores. Energía Electrostática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847528" y="1430036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Volumen </a:t>
            </a:r>
            <a:r>
              <a:rPr lang="es-ES" sz="2400" i="1" dirty="0" err="1">
                <a:solidFill>
                  <a:srgbClr val="000099"/>
                </a:solidFill>
              </a:rPr>
              <a:t>V</a:t>
            </a:r>
            <a:r>
              <a:rPr lang="es-ES" sz="2400" i="1" baseline="-25000" dirty="0" err="1">
                <a:solidFill>
                  <a:srgbClr val="000099"/>
                </a:solidFill>
              </a:rPr>
              <a:t>vol</a:t>
            </a:r>
            <a:r>
              <a:rPr lang="es-ES" sz="2400" baseline="-25000" dirty="0">
                <a:solidFill>
                  <a:srgbClr val="000099"/>
                </a:solidFill>
              </a:rPr>
              <a:t>  </a:t>
            </a:r>
            <a:r>
              <a:rPr lang="es-ES" sz="2400" dirty="0">
                <a:solidFill>
                  <a:srgbClr val="000099"/>
                </a:solidFill>
              </a:rPr>
              <a:t>ocupado por el campo </a:t>
            </a:r>
            <a:r>
              <a:rPr lang="es-ES" sz="2400" b="1" i="1" dirty="0">
                <a:solidFill>
                  <a:srgbClr val="000099"/>
                </a:solidFill>
              </a:rPr>
              <a:t>E</a:t>
            </a:r>
            <a:r>
              <a:rPr lang="es-ES" sz="2400" dirty="0">
                <a:solidFill>
                  <a:srgbClr val="000099"/>
                </a:solidFill>
              </a:rPr>
              <a:t>: en el condensador plano-paralelo: </a:t>
            </a:r>
          </a:p>
        </p:txBody>
      </p:sp>
      <p:graphicFrame>
        <p:nvGraphicFramePr>
          <p:cNvPr id="441346" name="Object 2"/>
          <p:cNvGraphicFramePr>
            <a:graphicFrameLocks noChangeAspect="1"/>
          </p:cNvGraphicFramePr>
          <p:nvPr/>
        </p:nvGraphicFramePr>
        <p:xfrm>
          <a:off x="1679824" y="3770652"/>
          <a:ext cx="8880673" cy="138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3" imgW="3795120" imgH="425160" progId="opendocument.MathDocument.1">
                  <p:embed/>
                </p:oleObj>
              </mc:Choice>
              <mc:Fallback>
                <p:oleObj name="OpenOffice.org" r:id="rId3" imgW="3795120" imgH="425160" progId="opendocument.MathDocument.1">
                  <p:embed/>
                  <p:pic>
                    <p:nvPicPr>
                      <p:cNvPr id="441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824" y="3770652"/>
                        <a:ext cx="8880673" cy="138654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47" name="Object 3"/>
          <p:cNvGraphicFramePr>
            <a:graphicFrameLocks noChangeAspect="1"/>
          </p:cNvGraphicFramePr>
          <p:nvPr/>
        </p:nvGraphicFramePr>
        <p:xfrm>
          <a:off x="2351584" y="5301208"/>
          <a:ext cx="2376264" cy="1484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5" imgW="916560" imgH="415800" progId="opendocument.MathDocument.1">
                  <p:embed/>
                </p:oleObj>
              </mc:Choice>
              <mc:Fallback>
                <p:oleObj name="OpenOffice.org" r:id="rId5" imgW="916560" imgH="415800" progId="opendocument.MathDocument.1">
                  <p:embed/>
                  <p:pic>
                    <p:nvPicPr>
                      <p:cNvPr id="441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4" y="5301208"/>
                        <a:ext cx="2376264" cy="148478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48" name="Object 4"/>
          <p:cNvGraphicFramePr>
            <a:graphicFrameLocks noChangeAspect="1"/>
          </p:cNvGraphicFramePr>
          <p:nvPr/>
        </p:nvGraphicFramePr>
        <p:xfrm>
          <a:off x="6168009" y="5229200"/>
          <a:ext cx="2808311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7" imgW="914760" imgH="384840" progId="opendocument.MathDocument.1">
                  <p:embed/>
                </p:oleObj>
              </mc:Choice>
              <mc:Fallback>
                <p:oleObj name="OpenOffice.org" r:id="rId7" imgW="914760" imgH="384840" progId="opendocument.MathDocument.1">
                  <p:embed/>
                  <p:pic>
                    <p:nvPicPr>
                      <p:cNvPr id="4413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9" y="5229200"/>
                        <a:ext cx="2808311" cy="158417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6710" name="Picture 6" descr="E:\Capítulos\ch24\figure-24-02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28248" y="764704"/>
            <a:ext cx="1800200" cy="2586146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735961" y="1105580"/>
            <a:ext cx="192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Superficie </a:t>
            </a:r>
            <a:r>
              <a:rPr lang="es-ES" sz="2800" i="1" dirty="0">
                <a:solidFill>
                  <a:srgbClr val="FF0000"/>
                </a:solidFill>
              </a:rPr>
              <a:t>A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032105" y="3284984"/>
            <a:ext cx="2301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00B0F0"/>
                </a:solidFill>
              </a:rPr>
              <a:t>Separación    </a:t>
            </a:r>
            <a:r>
              <a:rPr lang="es-ES" sz="2800" i="1" dirty="0">
                <a:solidFill>
                  <a:srgbClr val="00B0F0"/>
                </a:solidFill>
              </a:rPr>
              <a:t>d</a:t>
            </a:r>
            <a:endParaRPr lang="en-US" sz="2800" i="1" dirty="0">
              <a:solidFill>
                <a:srgbClr val="00B0F0"/>
              </a:solidFill>
            </a:endParaRPr>
          </a:p>
        </p:txBody>
      </p:sp>
      <p:cxnSp>
        <p:nvCxnSpPr>
          <p:cNvPr id="12" name="11 Conector recto de flecha"/>
          <p:cNvCxnSpPr>
            <a:stCxn id="9" idx="3"/>
          </p:cNvCxnSpPr>
          <p:nvPr/>
        </p:nvCxnSpPr>
        <p:spPr bwMode="auto">
          <a:xfrm>
            <a:off x="7659886" y="1367190"/>
            <a:ext cx="1172419" cy="9843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6" name="15 Conector recto de flecha"/>
          <p:cNvCxnSpPr/>
          <p:nvPr/>
        </p:nvCxnSpPr>
        <p:spPr bwMode="auto">
          <a:xfrm>
            <a:off x="9120336" y="3356992"/>
            <a:ext cx="648072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graphicFrame>
        <p:nvGraphicFramePr>
          <p:cNvPr id="4567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561228"/>
              </p:ext>
            </p:extLst>
          </p:nvPr>
        </p:nvGraphicFramePr>
        <p:xfrm>
          <a:off x="2235065" y="3087348"/>
          <a:ext cx="2120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10" imgW="783000" imgH="212040" progId="opendocument.MathDocument.1">
                  <p:embed/>
                </p:oleObj>
              </mc:Choice>
              <mc:Fallback>
                <p:oleObj name="OpenOffice.org" r:id="rId10" imgW="783000" imgH="212040" progId="opendocument.MathDocument.1">
                  <p:embed/>
                  <p:pic>
                    <p:nvPicPr>
                      <p:cNvPr id="4567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065" y="3087348"/>
                        <a:ext cx="2120900" cy="508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22 Rectángulo"/>
          <p:cNvSpPr/>
          <p:nvPr/>
        </p:nvSpPr>
        <p:spPr>
          <a:xfrm>
            <a:off x="5087888" y="5661248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000099"/>
                </a:solidFill>
                <a:latin typeface="Matura MT Script Capitals"/>
                <a:sym typeface="Symbol"/>
              </a:rPr>
              <a:t></a:t>
            </a:r>
            <a:endParaRPr lang="en-US" sz="2800" dirty="0"/>
          </a:p>
        </p:txBody>
      </p:sp>
      <p:sp>
        <p:nvSpPr>
          <p:cNvPr id="15" name="Text Box 1">
            <a:extLst>
              <a:ext uri="{FF2B5EF4-FFF2-40B4-BE49-F238E27FC236}">
                <a16:creationId xmlns:a16="http://schemas.microsoft.com/office/drawing/2014/main" id="{A0A8DD4F-B444-489A-A423-E2CA6702D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8" y="625938"/>
            <a:ext cx="5758564" cy="463846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Energía electrostática en un condensador</a:t>
            </a:r>
            <a:endParaRPr lang="es-ES" sz="2400" b="1" i="1" baseline="-25000" dirty="0">
              <a:solidFill>
                <a:srgbClr val="000099"/>
              </a:solidFill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73CF463A-FEF9-4CF3-9782-CBCE836AEFD3}"/>
              </a:ext>
            </a:extLst>
          </p:cNvPr>
          <p:cNvSpPr txBox="1">
            <a:spLocks/>
          </p:cNvSpPr>
          <p:nvPr/>
        </p:nvSpPr>
        <p:spPr>
          <a:xfrm>
            <a:off x="36678" y="36140"/>
            <a:ext cx="929669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3.2. Capacidad y condensadores. Energía Electrostática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172072" y="991225"/>
            <a:ext cx="7847856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3600" dirty="0">
                <a:solidFill>
                  <a:srgbClr val="000099"/>
                </a:solidFill>
              </a:rPr>
              <a:t>Densidad de energía electrostática</a:t>
            </a:r>
            <a:endParaRPr lang="es-ES" sz="3600" b="1" i="1" baseline="-25000" dirty="0">
              <a:solidFill>
                <a:srgbClr val="000099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1766" y="2167116"/>
            <a:ext cx="878497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Resultado </a:t>
            </a:r>
            <a:r>
              <a:rPr lang="es-ES" sz="2200" i="1" dirty="0">
                <a:solidFill>
                  <a:srgbClr val="FF0000"/>
                </a:solidFill>
              </a:rPr>
              <a:t>completamente general</a:t>
            </a:r>
            <a:r>
              <a:rPr lang="es-ES" sz="2200" dirty="0">
                <a:solidFill>
                  <a:srgbClr val="000099"/>
                </a:solidFill>
              </a:rPr>
              <a:t> (</a:t>
            </a:r>
            <a:r>
              <a:rPr lang="es-ES" sz="2200" i="1" dirty="0">
                <a:solidFill>
                  <a:srgbClr val="000099"/>
                </a:solidFill>
              </a:rPr>
              <a:t>no sólo</a:t>
            </a:r>
            <a:r>
              <a:rPr lang="es-ES" sz="2200" dirty="0">
                <a:solidFill>
                  <a:srgbClr val="000099"/>
                </a:solidFill>
              </a:rPr>
              <a:t> es válido para el condensador plano-paralelo):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La </a:t>
            </a:r>
            <a:r>
              <a:rPr lang="es-ES" sz="2200" i="1" dirty="0">
                <a:solidFill>
                  <a:srgbClr val="FF0000"/>
                </a:solidFill>
              </a:rPr>
              <a:t>densidad de energía electrostática</a:t>
            </a:r>
            <a:r>
              <a:rPr lang="es-ES" sz="2200" dirty="0">
                <a:solidFill>
                  <a:srgbClr val="000099"/>
                </a:solidFill>
              </a:rPr>
              <a:t> (energía por unidad de volumen) de un campo </a:t>
            </a:r>
            <a:r>
              <a:rPr lang="es-ES" sz="2200" b="1" i="1" dirty="0">
                <a:solidFill>
                  <a:srgbClr val="000099"/>
                </a:solidFill>
              </a:rPr>
              <a:t>E</a:t>
            </a:r>
            <a:r>
              <a:rPr lang="es-ES" sz="2200" dirty="0">
                <a:solidFill>
                  <a:srgbClr val="000099"/>
                </a:solidFill>
              </a:rPr>
              <a:t> </a:t>
            </a:r>
            <a:r>
              <a:rPr lang="es-ES" sz="2200" dirty="0">
                <a:solidFill>
                  <a:srgbClr val="FF0000"/>
                </a:solidFill>
              </a:rPr>
              <a:t>es proporcional a </a:t>
            </a:r>
            <a:r>
              <a:rPr lang="es-ES" sz="2200" i="1" dirty="0">
                <a:solidFill>
                  <a:srgbClr val="FF0000"/>
                </a:solidFill>
              </a:rPr>
              <a:t>E</a:t>
            </a:r>
            <a:r>
              <a:rPr lang="es-ES" sz="2200" i="1" baseline="30000" dirty="0">
                <a:solidFill>
                  <a:srgbClr val="FF0000"/>
                </a:solidFill>
              </a:rPr>
              <a:t>2</a:t>
            </a:r>
            <a:r>
              <a:rPr lang="es-ES" sz="2200" dirty="0">
                <a:solidFill>
                  <a:srgbClr val="000099"/>
                </a:solidFill>
              </a:rPr>
              <a:t> y vale: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 </a:t>
            </a:r>
          </a:p>
        </p:txBody>
      </p:sp>
      <p:graphicFrame>
        <p:nvGraphicFramePr>
          <p:cNvPr id="441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044685"/>
              </p:ext>
            </p:extLst>
          </p:nvPr>
        </p:nvGraphicFramePr>
        <p:xfrm>
          <a:off x="4067595" y="4303567"/>
          <a:ext cx="3660344" cy="135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3" imgW="914760" imgH="384840" progId="opendocument.MathDocument.1">
                  <p:embed/>
                </p:oleObj>
              </mc:Choice>
              <mc:Fallback>
                <p:oleObj name="OpenOffice.org" r:id="rId3" imgW="914760" imgH="384840" progId="opendocument.MathDocument.1">
                  <p:embed/>
                  <p:pic>
                    <p:nvPicPr>
                      <p:cNvPr id="4413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595" y="4303567"/>
                        <a:ext cx="3660344" cy="135768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A72C8955-1CC7-4895-B65A-D49C9DC24CA0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7623208" cy="463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3.2. Capacidad y condensadores. Energía Electrostática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2" y="171893"/>
            <a:ext cx="7381875" cy="3651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3.1. Conductor bajo un campo E.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5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34993F-A4B0-419D-8BE7-494276A617ED}"/>
              </a:ext>
            </a:extLst>
          </p:cNvPr>
          <p:cNvSpPr txBox="1"/>
          <p:nvPr/>
        </p:nvSpPr>
        <p:spPr>
          <a:xfrm>
            <a:off x="444501" y="876300"/>
            <a:ext cx="1101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sometemos un material conductor a un campo eléctrico  externo </a:t>
            </a:r>
            <a:r>
              <a:rPr lang="es-ES" b="1" dirty="0" err="1"/>
              <a:t>E</a:t>
            </a:r>
            <a:r>
              <a:rPr lang="es-ES" b="1" baseline="-25000" dirty="0" err="1"/>
              <a:t>ext</a:t>
            </a:r>
            <a:r>
              <a:rPr lang="es-ES" b="1" dirty="0"/>
              <a:t>.</a:t>
            </a:r>
            <a:r>
              <a:rPr lang="es-ES" dirty="0"/>
              <a:t> Las cargas en el interior se desplazan en la dirección del campo eléctrico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9D1683-EB98-4E95-AC39-16A7C418492D}"/>
              </a:ext>
            </a:extLst>
          </p:cNvPr>
          <p:cNvSpPr txBox="1"/>
          <p:nvPr/>
        </p:nvSpPr>
        <p:spPr>
          <a:xfrm>
            <a:off x="515522" y="1976179"/>
            <a:ext cx="1101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¿Hasta cuando? Hasta que el </a:t>
            </a:r>
            <a:r>
              <a:rPr lang="es-ES" b="1" dirty="0" err="1"/>
              <a:t>E</a:t>
            </a:r>
            <a:r>
              <a:rPr lang="es-ES" b="1" baseline="-25000" dirty="0" err="1"/>
              <a:t>ext</a:t>
            </a:r>
            <a:r>
              <a:rPr lang="es-ES" dirty="0"/>
              <a:t> se iguala al creado por las cargas desplazadas (</a:t>
            </a:r>
            <a:r>
              <a:rPr lang="es-ES" b="1" dirty="0" err="1"/>
              <a:t>E</a:t>
            </a:r>
            <a:r>
              <a:rPr lang="es-ES" b="1" baseline="-25000" dirty="0" err="1"/>
              <a:t>int</a:t>
            </a:r>
            <a:r>
              <a:rPr lang="es-ES" dirty="0"/>
              <a:t>). En ese momento se dice que el conductor se encuentra en equilibrio electrostático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56008F9-FA47-4A23-A219-C1E8DFBB53C5}"/>
              </a:ext>
            </a:extLst>
          </p:cNvPr>
          <p:cNvSpPr txBox="1"/>
          <p:nvPr/>
        </p:nvSpPr>
        <p:spPr>
          <a:xfrm>
            <a:off x="444501" y="4433590"/>
            <a:ext cx="1101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Así en el interior de un conductor en equilibro electrostático el campo eléctrico es cero. Por que </a:t>
            </a:r>
            <a:r>
              <a:rPr lang="es-ES" b="1" dirty="0" err="1"/>
              <a:t>E</a:t>
            </a:r>
            <a:r>
              <a:rPr lang="es-ES" b="1" baseline="-25000" dirty="0" err="1"/>
              <a:t>int</a:t>
            </a:r>
            <a:r>
              <a:rPr lang="es-ES" dirty="0"/>
              <a:t>=-</a:t>
            </a:r>
            <a:r>
              <a:rPr lang="es-ES" b="1" dirty="0" err="1"/>
              <a:t>E</a:t>
            </a:r>
            <a:r>
              <a:rPr lang="es-ES" b="1" baseline="-25000" dirty="0" err="1"/>
              <a:t>ext</a:t>
            </a:r>
            <a:r>
              <a:rPr lang="es-ES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3E3C13-E8FC-4A2D-A056-01D74861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1" y="4802922"/>
            <a:ext cx="2667000" cy="1714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7C630A-04E1-4605-B213-1097F057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578" y="2357398"/>
            <a:ext cx="23050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0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136525"/>
            <a:ext cx="9822447" cy="566119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3.2. Capacidad y condensadores. Tipos de Condensadores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50</a:t>
            </a:fld>
            <a:endParaRPr lang="es-ES"/>
          </a:p>
        </p:txBody>
      </p:sp>
      <p:sp>
        <p:nvSpPr>
          <p:cNvPr id="5" name="5 Rectángulo">
            <a:extLst>
              <a:ext uri="{FF2B5EF4-FFF2-40B4-BE49-F238E27FC236}">
                <a16:creationId xmlns:a16="http://schemas.microsoft.com/office/drawing/2014/main" id="{1FA86937-F9A0-478C-9263-871837E95DC7}"/>
              </a:ext>
            </a:extLst>
          </p:cNvPr>
          <p:cNvSpPr/>
          <p:nvPr/>
        </p:nvSpPr>
        <p:spPr>
          <a:xfrm>
            <a:off x="2509023" y="1096560"/>
            <a:ext cx="6317343" cy="1384995"/>
          </a:xfrm>
          <a:prstGeom prst="rect">
            <a:avLst/>
          </a:prstGeom>
          <a:solidFill>
            <a:schemeClr val="bg2">
              <a:alpha val="63000"/>
            </a:schemeClr>
          </a:solidFill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800" dirty="0">
                <a:solidFill>
                  <a:srgbClr val="000099"/>
                </a:solidFill>
              </a:rPr>
              <a:t> 1. Condensador de placas </a:t>
            </a:r>
            <a:r>
              <a:rPr lang="es-ES" sz="2800" dirty="0" err="1">
                <a:solidFill>
                  <a:srgbClr val="000099"/>
                </a:solidFill>
              </a:rPr>
              <a:t>planoparalelas</a:t>
            </a:r>
            <a:endParaRPr lang="es-ES" sz="28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800" dirty="0">
                <a:solidFill>
                  <a:srgbClr val="000099"/>
                </a:solidFill>
              </a:rPr>
              <a:t> 2. Condensador cilíndrico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800" dirty="0">
                <a:solidFill>
                  <a:srgbClr val="000099"/>
                </a:solidFill>
              </a:rPr>
              <a:t> 3. Condensador esférico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4F7FA6-07CC-410B-9096-56C9B3C528E4}"/>
              </a:ext>
            </a:extLst>
          </p:cNvPr>
          <p:cNvSpPr txBox="1"/>
          <p:nvPr/>
        </p:nvSpPr>
        <p:spPr>
          <a:xfrm>
            <a:off x="873451" y="2599388"/>
            <a:ext cx="107923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000" b="0" i="0" u="none" strike="noStrike" baseline="0" dirty="0">
                <a:latin typeface="Arial" panose="020B0604020202020204" pitchFamily="34" charset="0"/>
              </a:rPr>
              <a:t>Vamos a calcular la </a:t>
            </a:r>
            <a:r>
              <a:rPr lang="es-ES" sz="2000" b="1" dirty="0">
                <a:latin typeface="Arial" panose="020B0604020202020204" pitchFamily="34" charset="0"/>
              </a:rPr>
              <a:t>C</a:t>
            </a:r>
            <a:r>
              <a:rPr lang="es-ES" sz="2000" b="1" i="0" u="none" strike="noStrike" baseline="0" dirty="0">
                <a:latin typeface="Arial" panose="020B0604020202020204" pitchFamily="34" charset="0"/>
              </a:rPr>
              <a:t>apacidad</a:t>
            </a:r>
            <a:r>
              <a:rPr lang="es-ES" sz="2000" b="0" i="0" u="none" strike="noStrike" baseline="0" dirty="0">
                <a:latin typeface="Arial" panose="020B0604020202020204" pitchFamily="34" charset="0"/>
              </a:rPr>
              <a:t> para </a:t>
            </a:r>
            <a:r>
              <a:rPr lang="es-ES" sz="2000" b="1" i="0" u="none" strike="noStrike" baseline="0" dirty="0">
                <a:latin typeface="Arial" panose="020B0604020202020204" pitchFamily="34" charset="0"/>
              </a:rPr>
              <a:t>tres tipos </a:t>
            </a:r>
            <a:r>
              <a:rPr lang="es-ES" sz="2000" b="0" i="0" u="none" strike="noStrike" baseline="0" dirty="0">
                <a:latin typeface="Arial" panose="020B0604020202020204" pitchFamily="34" charset="0"/>
              </a:rPr>
              <a:t>de condensadores. En cada caso debemos encontrar la </a:t>
            </a:r>
            <a:r>
              <a:rPr lang="es-E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diferencia de potencial, V</a:t>
            </a:r>
            <a:r>
              <a:rPr lang="es-ES" sz="2000" b="0" i="0" u="none" strike="noStrike" baseline="0" dirty="0">
                <a:latin typeface="Arial" panose="020B0604020202020204" pitchFamily="34" charset="0"/>
              </a:rPr>
              <a:t>, entre las placas de dicho condensador.</a:t>
            </a:r>
            <a:endParaRPr lang="es-ES" sz="2000" dirty="0"/>
          </a:p>
        </p:txBody>
      </p:sp>
      <p:sp>
        <p:nvSpPr>
          <p:cNvPr id="8" name="5 Rectángulo">
            <a:extLst>
              <a:ext uri="{FF2B5EF4-FFF2-40B4-BE49-F238E27FC236}">
                <a16:creationId xmlns:a16="http://schemas.microsoft.com/office/drawing/2014/main" id="{8C819059-B243-4AC1-839C-AF87550F45D9}"/>
              </a:ext>
            </a:extLst>
          </p:cNvPr>
          <p:cNvSpPr/>
          <p:nvPr/>
        </p:nvSpPr>
        <p:spPr>
          <a:xfrm>
            <a:off x="781532" y="3353732"/>
            <a:ext cx="107923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</a:t>
            </a:r>
            <a:r>
              <a:rPr lang="es-ES" sz="2000" dirty="0">
                <a:solidFill>
                  <a:srgbClr val="000099"/>
                </a:solidFill>
              </a:rPr>
              <a:t>Hemos visto diversas distribuciones de </a:t>
            </a:r>
            <a:r>
              <a:rPr lang="es-ES" sz="2000" i="1" dirty="0">
                <a:solidFill>
                  <a:srgbClr val="000099"/>
                </a:solidFill>
              </a:rPr>
              <a:t>cargas eléctricas</a:t>
            </a:r>
            <a:r>
              <a:rPr lang="es-ES" sz="2000" dirty="0">
                <a:solidFill>
                  <a:srgbClr val="000099"/>
                </a:solidFill>
              </a:rPr>
              <a:t> que crean </a:t>
            </a:r>
            <a:r>
              <a:rPr lang="es-ES" sz="2000" i="1" dirty="0">
                <a:solidFill>
                  <a:srgbClr val="000099"/>
                </a:solidFill>
              </a:rPr>
              <a:t>campos eléctricos</a:t>
            </a:r>
            <a:r>
              <a:rPr lang="es-ES" sz="2000" dirty="0">
                <a:solidFill>
                  <a:srgbClr val="000099"/>
                </a:solidFill>
              </a:rPr>
              <a:t> y </a:t>
            </a:r>
            <a:r>
              <a:rPr lang="es-ES" sz="2000" i="1" dirty="0">
                <a:solidFill>
                  <a:srgbClr val="000099"/>
                </a:solidFill>
              </a:rPr>
              <a:t>potenciales eléctricos: </a:t>
            </a:r>
            <a:r>
              <a:rPr lang="es-ES" sz="2000" i="1" dirty="0">
                <a:solidFill>
                  <a:srgbClr val="FF0000"/>
                </a:solidFill>
              </a:rPr>
              <a:t>Q</a:t>
            </a:r>
            <a:r>
              <a:rPr lang="es-ES" sz="2000" dirty="0">
                <a:solidFill>
                  <a:srgbClr val="000099"/>
                </a:solidFill>
              </a:rPr>
              <a:t>  </a:t>
            </a:r>
            <a:r>
              <a:rPr lang="es-ES" sz="2000" dirty="0">
                <a:solidFill>
                  <a:srgbClr val="000099"/>
                </a:solidFill>
                <a:latin typeface="Matura MT Script Capitals"/>
                <a:sym typeface="Symbol"/>
              </a:rPr>
              <a:t></a:t>
            </a:r>
            <a:r>
              <a:rPr lang="en-US" sz="2000" dirty="0">
                <a:solidFill>
                  <a:srgbClr val="000099"/>
                </a:solidFill>
                <a:sym typeface="Symbol"/>
              </a:rPr>
              <a:t>  </a:t>
            </a:r>
            <a:r>
              <a:rPr lang="en-US" sz="2000" b="1" i="1" dirty="0">
                <a:solidFill>
                  <a:srgbClr val="FF0000"/>
                </a:solidFill>
                <a:sym typeface="Symbol"/>
              </a:rPr>
              <a:t>E</a:t>
            </a:r>
            <a:r>
              <a:rPr lang="en-US" sz="2000" i="1" dirty="0">
                <a:solidFill>
                  <a:srgbClr val="000099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000099"/>
                </a:solidFill>
                <a:sym typeface="Symbol"/>
              </a:rPr>
              <a:t> </a:t>
            </a:r>
            <a:r>
              <a:rPr lang="es-ES" sz="2000" dirty="0">
                <a:solidFill>
                  <a:srgbClr val="000099"/>
                </a:solidFill>
                <a:latin typeface="Matura MT Script Capitals"/>
                <a:sym typeface="Symbol"/>
              </a:rPr>
              <a:t></a:t>
            </a:r>
            <a:r>
              <a:rPr lang="es-ES" sz="2000" dirty="0">
                <a:solidFill>
                  <a:srgbClr val="000099"/>
                </a:solidFill>
                <a:sym typeface="Symbol"/>
              </a:rPr>
              <a:t>  </a:t>
            </a:r>
            <a:r>
              <a:rPr lang="es-ES" sz="2000" i="1" dirty="0">
                <a:solidFill>
                  <a:srgbClr val="FF0000"/>
                </a:solidFill>
                <a:sym typeface="Symbol"/>
              </a:rPr>
              <a:t>V   </a:t>
            </a:r>
            <a:r>
              <a:rPr lang="es-ES" sz="2000" dirty="0">
                <a:solidFill>
                  <a:srgbClr val="000099"/>
                </a:solidFill>
              </a:rPr>
              <a:t>Vemos que </a:t>
            </a:r>
            <a:r>
              <a:rPr lang="es-ES" sz="2000" i="1" dirty="0">
                <a:solidFill>
                  <a:srgbClr val="000099"/>
                </a:solidFill>
              </a:rPr>
              <a:t>V</a:t>
            </a:r>
            <a:r>
              <a:rPr lang="es-ES" sz="2000" dirty="0">
                <a:solidFill>
                  <a:srgbClr val="000099"/>
                </a:solidFill>
              </a:rPr>
              <a:t> es </a:t>
            </a:r>
            <a:r>
              <a:rPr lang="es-ES" sz="2000" dirty="0">
                <a:solidFill>
                  <a:srgbClr val="FF0000"/>
                </a:solidFill>
              </a:rPr>
              <a:t>proporcional</a:t>
            </a:r>
            <a:r>
              <a:rPr lang="es-ES" sz="2000" dirty="0">
                <a:solidFill>
                  <a:srgbClr val="000099"/>
                </a:solidFill>
              </a:rPr>
              <a:t> a </a:t>
            </a:r>
            <a:r>
              <a:rPr lang="es-ES" sz="2000" i="1" dirty="0">
                <a:solidFill>
                  <a:srgbClr val="000099"/>
                </a:solidFill>
              </a:rPr>
              <a:t>Q</a:t>
            </a:r>
            <a:endParaRPr lang="es-ES" sz="2000" dirty="0">
              <a:solidFill>
                <a:srgbClr val="000099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F7E0D22-0FA6-40CF-A49A-200B98A076F1}"/>
              </a:ext>
            </a:extLst>
          </p:cNvPr>
          <p:cNvSpPr txBox="1"/>
          <p:nvPr/>
        </p:nvSpPr>
        <p:spPr>
          <a:xfrm>
            <a:off x="781532" y="4177038"/>
            <a:ext cx="11238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Puesto que experimentalmente es más fácil medir y controlar </a:t>
            </a:r>
            <a:r>
              <a:rPr lang="es-ES" sz="2000" i="1" dirty="0">
                <a:solidFill>
                  <a:srgbClr val="000099"/>
                </a:solidFill>
              </a:rPr>
              <a:t>V</a:t>
            </a:r>
            <a:r>
              <a:rPr lang="es-ES" sz="2000" dirty="0">
                <a:solidFill>
                  <a:srgbClr val="000099"/>
                </a:solidFill>
              </a:rPr>
              <a:t> (mediante una fuente de alimentación), la carga </a:t>
            </a:r>
            <a:r>
              <a:rPr lang="es-ES" sz="2000" i="1" dirty="0">
                <a:solidFill>
                  <a:srgbClr val="FF0000"/>
                </a:solidFill>
              </a:rPr>
              <a:t>Q</a:t>
            </a:r>
            <a:r>
              <a:rPr lang="es-ES" sz="2000" dirty="0">
                <a:solidFill>
                  <a:srgbClr val="000099"/>
                </a:solidFill>
              </a:rPr>
              <a:t> que se almacena es </a:t>
            </a:r>
            <a:r>
              <a:rPr lang="es-ES" sz="2000" dirty="0">
                <a:solidFill>
                  <a:srgbClr val="FF0000"/>
                </a:solidFill>
              </a:rPr>
              <a:t>proporcional</a:t>
            </a:r>
            <a:r>
              <a:rPr lang="es-ES" sz="2000" dirty="0">
                <a:solidFill>
                  <a:srgbClr val="000099"/>
                </a:solidFill>
              </a:rPr>
              <a:t> al potencial </a:t>
            </a:r>
            <a:r>
              <a:rPr lang="es-ES" sz="2000" i="1" dirty="0">
                <a:solidFill>
                  <a:srgbClr val="FF0000"/>
                </a:solidFill>
              </a:rPr>
              <a:t>V</a:t>
            </a:r>
            <a:r>
              <a:rPr lang="es-ES" sz="2000" dirty="0">
                <a:solidFill>
                  <a:srgbClr val="000099"/>
                </a:solidFill>
              </a:rPr>
              <a:t> que se aplica.</a:t>
            </a:r>
          </a:p>
        </p:txBody>
      </p:sp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FB217AE8-BC9E-48BD-BCAD-A13D68A36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660379"/>
              </p:ext>
            </p:extLst>
          </p:nvPr>
        </p:nvGraphicFramePr>
        <p:xfrm>
          <a:off x="2141872" y="5125743"/>
          <a:ext cx="3068622" cy="1227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2" imgW="1080000" imgH="415800" progId="opendocument.MathDocument.1">
                  <p:embed/>
                </p:oleObj>
              </mc:Choice>
              <mc:Fallback>
                <p:oleObj name="OpenOffice.org" r:id="rId2" imgW="1080000" imgH="415800" progId="opendocument.MathDocument.1">
                  <p:embed/>
                  <p:pic>
                    <p:nvPicPr>
                      <p:cNvPr id="344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872" y="5125743"/>
                        <a:ext cx="3068622" cy="122744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51E6B2AF-E9EA-46C4-A2A4-0270C102F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816241"/>
              </p:ext>
            </p:extLst>
          </p:nvPr>
        </p:nvGraphicFramePr>
        <p:xfrm>
          <a:off x="6402167" y="5132643"/>
          <a:ext cx="3425227" cy="124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4" imgW="1264320" imgH="415800" progId="opendocument.MathDocument.1">
                  <p:embed/>
                </p:oleObj>
              </mc:Choice>
              <mc:Fallback>
                <p:oleObj name="OpenOffice.org" r:id="rId4" imgW="1264320" imgH="415800" progId="opendocument.MathDocument.1">
                  <p:embed/>
                  <p:pic>
                    <p:nvPicPr>
                      <p:cNvPr id="386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167" y="5132643"/>
                        <a:ext cx="3425227" cy="124167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7 Rectángulo">
            <a:extLst>
              <a:ext uri="{FF2B5EF4-FFF2-40B4-BE49-F238E27FC236}">
                <a16:creationId xmlns:a16="http://schemas.microsoft.com/office/drawing/2014/main" id="{F4031A89-DC29-4603-9DC1-FF9E30FA2D18}"/>
              </a:ext>
            </a:extLst>
          </p:cNvPr>
          <p:cNvSpPr/>
          <p:nvPr/>
        </p:nvSpPr>
        <p:spPr>
          <a:xfrm>
            <a:off x="5465563" y="5454890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000099"/>
                </a:solidFill>
                <a:latin typeface="Matura MT Script Capitals"/>
                <a:sym typeface="Symbol"/>
              </a:rPr>
              <a:t>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88515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D79920-70A4-4C6F-8D58-43CB1D722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12" t="9513" b="74178"/>
          <a:stretch/>
        </p:blipFill>
        <p:spPr>
          <a:xfrm>
            <a:off x="2886882" y="1585514"/>
            <a:ext cx="4068703" cy="7630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81FD92E-A2BF-4E30-9502-1E36121AF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576" b="7762"/>
          <a:stretch/>
        </p:blipFill>
        <p:spPr>
          <a:xfrm>
            <a:off x="385861" y="4243673"/>
            <a:ext cx="6084198" cy="19164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D74898-2BB3-45F1-99FD-BA2DB2F2F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" t="9229" r="51573" b="17383"/>
          <a:stretch/>
        </p:blipFill>
        <p:spPr>
          <a:xfrm>
            <a:off x="850768" y="2110903"/>
            <a:ext cx="1796179" cy="1643961"/>
          </a:xfrm>
          <a:prstGeom prst="rect">
            <a:avLst/>
          </a:prstGeom>
        </p:spPr>
      </p:pic>
      <p:sp>
        <p:nvSpPr>
          <p:cNvPr id="8" name="Text Box 1">
            <a:extLst>
              <a:ext uri="{FF2B5EF4-FFF2-40B4-BE49-F238E27FC236}">
                <a16:creationId xmlns:a16="http://schemas.microsoft.com/office/drawing/2014/main" id="{31EF777C-C98F-40F0-8A60-3716BDD6C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2" y="8533"/>
            <a:ext cx="9575693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s-ES" sz="3600" dirty="0">
                <a:sym typeface="Symbol"/>
              </a:rPr>
              <a:t>1. Condensador </a:t>
            </a:r>
            <a:r>
              <a:rPr lang="es-ES" sz="3600" dirty="0" err="1">
                <a:sym typeface="Symbol"/>
              </a:rPr>
              <a:t>planoparalelo</a:t>
            </a:r>
            <a:r>
              <a:rPr lang="es-ES" sz="3600" dirty="0">
                <a:sym typeface="Symbol"/>
              </a:rPr>
              <a:t>.</a:t>
            </a: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414B6E61-AE77-43E6-B72D-77BD5547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2" y="823981"/>
            <a:ext cx="6978316" cy="525401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800" dirty="0">
                <a:solidFill>
                  <a:srgbClr val="FFFF66"/>
                </a:solidFill>
              </a:rPr>
              <a:t>Repaso: E de plano infinito cargado por Gauss </a:t>
            </a:r>
            <a:endParaRPr lang="es-ES" sz="2800" i="1" dirty="0">
              <a:solidFill>
                <a:srgbClr val="FFFF66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CA92A9-467B-4A0A-A692-22F035D76335}"/>
              </a:ext>
            </a:extLst>
          </p:cNvPr>
          <p:cNvSpPr txBox="1"/>
          <p:nvPr/>
        </p:nvSpPr>
        <p:spPr>
          <a:xfrm>
            <a:off x="7167865" y="1291704"/>
            <a:ext cx="4836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partir del </a:t>
            </a:r>
            <a:r>
              <a:rPr lang="es-ES" b="1" dirty="0"/>
              <a:t>cálculo anterior </a:t>
            </a:r>
            <a:r>
              <a:rPr lang="es-ES" dirty="0"/>
              <a:t>del campo eléctrico producido por un disco uniformemente cargado de radio R , podemos calcular el de un </a:t>
            </a:r>
            <a:r>
              <a:rPr lang="es-ES" b="1" dirty="0"/>
              <a:t>plano infinito </a:t>
            </a:r>
            <a:r>
              <a:rPr lang="es-ES" dirty="0"/>
              <a:t>haciendo que </a:t>
            </a:r>
            <a:r>
              <a:rPr lang="es-ES" b="1" dirty="0"/>
              <a:t>R sea infinito.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BD163D2-758E-4B32-A296-CE0146A7E4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35" t="75779" r="16257" b="7762"/>
          <a:stretch/>
        </p:blipFill>
        <p:spPr>
          <a:xfrm>
            <a:off x="8607113" y="2568929"/>
            <a:ext cx="2987270" cy="13045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5E378F2-4BED-46CC-8C62-EE66C6063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79" r="93708" b="7762"/>
          <a:stretch/>
        </p:blipFill>
        <p:spPr>
          <a:xfrm>
            <a:off x="7560163" y="2415860"/>
            <a:ext cx="862924" cy="15571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3DE5548-AAD7-452D-9222-FD8B554EA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239" r="51963" b="912"/>
          <a:stretch/>
        </p:blipFill>
        <p:spPr>
          <a:xfrm>
            <a:off x="7099266" y="3950398"/>
            <a:ext cx="4783467" cy="47050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1D6A9-3660-4141-8BCC-8E73D47E1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572" y="4885940"/>
            <a:ext cx="2145182" cy="11480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6F6EFE3-BF5A-41B3-8EBC-CF4ED4A3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58" y="4474459"/>
            <a:ext cx="24479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84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>
            <a:extLst>
              <a:ext uri="{FF2B5EF4-FFF2-40B4-BE49-F238E27FC236}">
                <a16:creationId xmlns:a16="http://schemas.microsoft.com/office/drawing/2014/main" id="{5CACCDD0-1651-4637-B3FD-EE6C610F2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575693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s-ES" sz="3600" dirty="0">
                <a:sym typeface="Symbol"/>
              </a:rPr>
              <a:t>1. Condensador </a:t>
            </a:r>
            <a:r>
              <a:rPr lang="es-ES" sz="3600" dirty="0" err="1">
                <a:sym typeface="Symbol"/>
              </a:rPr>
              <a:t>planoparalelo</a:t>
            </a:r>
            <a:r>
              <a:rPr lang="es-ES" sz="3600" dirty="0">
                <a:sym typeface="Symbol"/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4E108A-AAD7-4206-AC86-99BFF62A1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2" y="1004646"/>
            <a:ext cx="10453147" cy="4466248"/>
          </a:xfrm>
          <a:prstGeom prst="rect">
            <a:avLst/>
          </a:prstGeom>
        </p:spPr>
      </p:pic>
      <p:pic>
        <p:nvPicPr>
          <p:cNvPr id="16" name="Picture 6" descr="E:\Capítulos\ch24\figure-24-02b.jpg">
            <a:extLst>
              <a:ext uri="{FF2B5EF4-FFF2-40B4-BE49-F238E27FC236}">
                <a16:creationId xmlns:a16="http://schemas.microsoft.com/office/drawing/2014/main" id="{1DA7950D-2A9D-43E8-BCD1-C0CD06944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47392" y="281697"/>
            <a:ext cx="1350320" cy="2033424"/>
          </a:xfrm>
          <a:prstGeom prst="rect">
            <a:avLst/>
          </a:prstGeom>
          <a:noFill/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D342BF2-87E4-4B61-A68F-83157DDB91B0}"/>
              </a:ext>
            </a:extLst>
          </p:cNvPr>
          <p:cNvSpPr txBox="1"/>
          <p:nvPr/>
        </p:nvSpPr>
        <p:spPr>
          <a:xfrm>
            <a:off x="268931" y="5227096"/>
            <a:ext cx="116541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000" b="0" i="0" u="none" strike="noStrike" baseline="0" dirty="0">
                <a:latin typeface="Arial" panose="020B0604020202020204" pitchFamily="34" charset="0"/>
              </a:rPr>
              <a:t>Fuera del condensador los Campos Eléctricos se anulan. A la derecha, fuera del condensador (</a:t>
            </a:r>
            <a:r>
              <a:rPr lang="es-ES" sz="20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s-ES" sz="2000" b="0" i="0" u="none" strike="noStrike" baseline="0" dirty="0">
                <a:latin typeface="Arial" panose="020B0604020202020204" pitchFamily="34" charset="0"/>
              </a:rPr>
              <a:t>) tenemos +</a:t>
            </a:r>
            <a:r>
              <a:rPr lang="el-GR" sz="2000" b="1" dirty="0">
                <a:highlight>
                  <a:srgbClr val="00FFFF"/>
                </a:highlight>
                <a:sym typeface="Symbol"/>
              </a:rPr>
              <a:t> σ</a:t>
            </a:r>
            <a:r>
              <a:rPr lang="es-ES" sz="2000" b="1" dirty="0">
                <a:highlight>
                  <a:srgbClr val="00FFFF"/>
                </a:highlight>
                <a:sym typeface="Symbol"/>
              </a:rPr>
              <a:t>/</a:t>
            </a:r>
            <a:r>
              <a:rPr lang="el-GR" sz="2000" b="1" dirty="0">
                <a:highlight>
                  <a:srgbClr val="00FFFF"/>
                </a:highlight>
                <a:sym typeface="Symbol"/>
              </a:rPr>
              <a:t>ε</a:t>
            </a:r>
            <a:r>
              <a:rPr lang="es-ES" sz="2000" b="1" baseline="-25000" dirty="0">
                <a:highlight>
                  <a:srgbClr val="00FFFF"/>
                </a:highlight>
                <a:sym typeface="Symbol"/>
              </a:rPr>
              <a:t>0</a:t>
            </a:r>
            <a:r>
              <a:rPr lang="es-ES" sz="2000" b="1" baseline="-25000" dirty="0">
                <a:sym typeface="Symbol"/>
              </a:rPr>
              <a:t>  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de la placa izquierda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y</a:t>
            </a:r>
            <a:r>
              <a:rPr lang="es-ES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s-ES" sz="2000" b="0" i="0" u="none" strike="noStrike" baseline="0" dirty="0">
                <a:latin typeface="Arial" panose="020B0604020202020204" pitchFamily="34" charset="0"/>
              </a:rPr>
              <a:t>-</a:t>
            </a:r>
            <a:r>
              <a:rPr lang="el-GR" sz="2000" b="1" dirty="0">
                <a:highlight>
                  <a:srgbClr val="00FFFF"/>
                </a:highlight>
                <a:sym typeface="Symbol"/>
              </a:rPr>
              <a:t> σ</a:t>
            </a:r>
            <a:r>
              <a:rPr lang="es-ES" sz="2000" b="1" dirty="0">
                <a:highlight>
                  <a:srgbClr val="00FFFF"/>
                </a:highlight>
                <a:sym typeface="Symbol"/>
              </a:rPr>
              <a:t>/</a:t>
            </a:r>
            <a:r>
              <a:rPr lang="el-GR" sz="2000" b="1" dirty="0">
                <a:highlight>
                  <a:srgbClr val="00FFFF"/>
                </a:highlight>
                <a:sym typeface="Symbol"/>
              </a:rPr>
              <a:t>ε</a:t>
            </a:r>
            <a:r>
              <a:rPr lang="es-ES" sz="2000" b="1" baseline="-25000" dirty="0">
                <a:highlight>
                  <a:srgbClr val="00FFFF"/>
                </a:highlight>
                <a:sym typeface="Symbol"/>
              </a:rPr>
              <a:t>0</a:t>
            </a:r>
            <a:r>
              <a:rPr lang="es-ES" sz="2000" b="1" baseline="-25000" dirty="0">
                <a:sym typeface="Symbol"/>
              </a:rPr>
              <a:t> 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de la placa derecha y en la parte izquierda (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)tenemos </a:t>
            </a:r>
            <a:r>
              <a:rPr lang="es-ES" sz="2000" b="0" i="0" u="none" strike="noStrike" baseline="0" dirty="0">
                <a:latin typeface="Arial" panose="020B0604020202020204" pitchFamily="34" charset="0"/>
              </a:rPr>
              <a:t>+</a:t>
            </a:r>
            <a:r>
              <a:rPr lang="el-GR" sz="2000" b="1" dirty="0">
                <a:highlight>
                  <a:srgbClr val="00FFFF"/>
                </a:highlight>
                <a:sym typeface="Symbol"/>
              </a:rPr>
              <a:t> σ</a:t>
            </a:r>
            <a:r>
              <a:rPr lang="es-ES" sz="2000" b="1" dirty="0">
                <a:highlight>
                  <a:srgbClr val="00FFFF"/>
                </a:highlight>
                <a:sym typeface="Symbol"/>
              </a:rPr>
              <a:t>/</a:t>
            </a:r>
            <a:r>
              <a:rPr lang="el-GR" sz="2000" b="1" dirty="0">
                <a:highlight>
                  <a:srgbClr val="00FFFF"/>
                </a:highlight>
                <a:sym typeface="Symbol"/>
              </a:rPr>
              <a:t>ε</a:t>
            </a:r>
            <a:r>
              <a:rPr lang="es-ES" sz="2000" b="1" baseline="-25000" dirty="0">
                <a:highlight>
                  <a:srgbClr val="00FFFF"/>
                </a:highlight>
                <a:sym typeface="Symbol"/>
              </a:rPr>
              <a:t>0</a:t>
            </a:r>
            <a:r>
              <a:rPr lang="es-ES" sz="2000" b="1" baseline="-25000" dirty="0">
                <a:sym typeface="Symbol"/>
              </a:rPr>
              <a:t>  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de la placa izquierda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y</a:t>
            </a:r>
            <a:r>
              <a:rPr lang="es-ES" sz="2000" b="1" baseline="-25000" dirty="0">
                <a:sym typeface="Symbol"/>
              </a:rPr>
              <a:t> </a:t>
            </a:r>
            <a:r>
              <a:rPr lang="es-ES" sz="2000" b="0" i="0" u="none" strike="noStrike" baseline="0" dirty="0">
                <a:latin typeface="Arial" panose="020B0604020202020204" pitchFamily="34" charset="0"/>
              </a:rPr>
              <a:t>-</a:t>
            </a:r>
            <a:r>
              <a:rPr lang="el-GR" sz="2000" b="1" dirty="0">
                <a:highlight>
                  <a:srgbClr val="00FFFF"/>
                </a:highlight>
                <a:sym typeface="Symbol"/>
              </a:rPr>
              <a:t> σ</a:t>
            </a:r>
            <a:r>
              <a:rPr lang="es-ES" sz="2000" b="1" dirty="0">
                <a:highlight>
                  <a:srgbClr val="00FFFF"/>
                </a:highlight>
                <a:sym typeface="Symbol"/>
              </a:rPr>
              <a:t>/</a:t>
            </a:r>
            <a:r>
              <a:rPr lang="el-GR" sz="2000" b="1" dirty="0">
                <a:highlight>
                  <a:srgbClr val="00FFFF"/>
                </a:highlight>
                <a:sym typeface="Symbol"/>
              </a:rPr>
              <a:t>ε</a:t>
            </a:r>
            <a:r>
              <a:rPr lang="es-ES" sz="2000" b="1" baseline="-25000" dirty="0">
                <a:highlight>
                  <a:srgbClr val="00FFFF"/>
                </a:highlight>
                <a:sym typeface="Symbol"/>
              </a:rPr>
              <a:t>0</a:t>
            </a:r>
            <a:r>
              <a:rPr lang="es-ES" sz="2000" b="1" baseline="-25000" dirty="0">
                <a:sym typeface="Symbol"/>
              </a:rPr>
              <a:t> 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de la placa derecha.</a:t>
            </a:r>
          </a:p>
          <a:p>
            <a:pPr algn="l"/>
            <a:r>
              <a:rPr lang="es-ES" sz="2000" dirty="0">
                <a:sym typeface="Symbol"/>
              </a:rPr>
              <a:t> 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C363B2-C811-46FD-838D-28CF5A28D220}"/>
              </a:ext>
            </a:extLst>
          </p:cNvPr>
          <p:cNvSpPr txBox="1"/>
          <p:nvPr/>
        </p:nvSpPr>
        <p:spPr>
          <a:xfrm>
            <a:off x="1714965" y="251338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A6E4D34-06D4-4AA2-8871-B8692BBEBEBC}"/>
              </a:ext>
            </a:extLst>
          </p:cNvPr>
          <p:cNvSpPr txBox="1"/>
          <p:nvPr/>
        </p:nvSpPr>
        <p:spPr>
          <a:xfrm>
            <a:off x="163946" y="251338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E541A96-5426-4472-BE0A-0989FBDEB043}"/>
              </a:ext>
            </a:extLst>
          </p:cNvPr>
          <p:cNvSpPr txBox="1"/>
          <p:nvPr/>
        </p:nvSpPr>
        <p:spPr>
          <a:xfrm>
            <a:off x="2979924" y="252943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F8055072-3B06-486A-A1FE-06664543ABE5}"/>
              </a:ext>
            </a:extLst>
          </p:cNvPr>
          <p:cNvCxnSpPr/>
          <p:nvPr/>
        </p:nvCxnSpPr>
        <p:spPr>
          <a:xfrm>
            <a:off x="2730416" y="2007634"/>
            <a:ext cx="518269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1E09DF68-780C-4D27-B045-77D4080000D2}"/>
              </a:ext>
            </a:extLst>
          </p:cNvPr>
          <p:cNvCxnSpPr/>
          <p:nvPr/>
        </p:nvCxnSpPr>
        <p:spPr>
          <a:xfrm>
            <a:off x="275425" y="2007634"/>
            <a:ext cx="518269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1A8A060E-11B8-4B1F-99D2-42B85C50A918}"/>
              </a:ext>
            </a:extLst>
          </p:cNvPr>
          <p:cNvCxnSpPr/>
          <p:nvPr/>
        </p:nvCxnSpPr>
        <p:spPr>
          <a:xfrm>
            <a:off x="2720790" y="2191352"/>
            <a:ext cx="518269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EFEC6FF0-999C-4F19-A4E5-41A2DDF4403C}"/>
              </a:ext>
            </a:extLst>
          </p:cNvPr>
          <p:cNvCxnSpPr/>
          <p:nvPr/>
        </p:nvCxnSpPr>
        <p:spPr>
          <a:xfrm>
            <a:off x="275425" y="2202581"/>
            <a:ext cx="518269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08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CFBA4B-9CE2-4CD9-8849-407AF0A1C8C3}"/>
              </a:ext>
            </a:extLst>
          </p:cNvPr>
          <p:cNvSpPr txBox="1"/>
          <p:nvPr/>
        </p:nvSpPr>
        <p:spPr>
          <a:xfrm>
            <a:off x="266700" y="427571"/>
            <a:ext cx="11658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1.-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 conecta un condensador plano-paralelo de área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=0.07 m</a:t>
            </a:r>
            <a:r>
              <a:rPr lang="es-ES" b="0" i="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de cada placa, d=0.75 mm, separación entre las placas a una batería de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</a:t>
            </a:r>
            <a:r>
              <a:rPr lang="es-ES" b="0" i="0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0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=10 V. Calcular la capacidad </a:t>
            </a:r>
            <a:r>
              <a:rPr lang="es-ES" b="0" i="0" dirty="0">
                <a:solidFill>
                  <a:srgbClr val="000000"/>
                </a:solidFill>
                <a:effectLst/>
                <a:latin typeface="MJXc-TeX-math-I"/>
              </a:rPr>
              <a:t>C</a:t>
            </a:r>
            <a:r>
              <a:rPr lang="es-ES" b="0" i="0" baseline="-25000" dirty="0">
                <a:solidFill>
                  <a:srgbClr val="000000"/>
                </a:solidFill>
                <a:effectLst/>
                <a:latin typeface="MJXc-TeX-main-R"/>
              </a:rPr>
              <a:t>0</a:t>
            </a:r>
            <a:r>
              <a:rPr lang="es-ES" b="0" i="0" dirty="0">
                <a:solidFill>
                  <a:srgbClr val="000000"/>
                </a:solidFill>
                <a:effectLst/>
                <a:latin typeface="MJXc-TeX-main-R"/>
              </a:rPr>
              <a:t>=</a:t>
            </a:r>
            <a:r>
              <a:rPr lang="es-ES" b="0" i="0" dirty="0">
                <a:solidFill>
                  <a:srgbClr val="000000"/>
                </a:solidFill>
                <a:effectLst/>
                <a:latin typeface="MJXc-TeX-math-I"/>
              </a:rPr>
              <a:t>ε</a:t>
            </a:r>
            <a:r>
              <a:rPr lang="es-ES" b="0" i="0" baseline="-25000" dirty="0">
                <a:solidFill>
                  <a:srgbClr val="000000"/>
                </a:solidFill>
                <a:effectLst/>
                <a:latin typeface="MJXc-TeX-main-R"/>
              </a:rPr>
              <a:t>0</a:t>
            </a:r>
            <a:r>
              <a:rPr lang="es-ES" b="0" i="0" dirty="0">
                <a:solidFill>
                  <a:srgbClr val="000000"/>
                </a:solidFill>
                <a:effectLst/>
                <a:latin typeface="MJXc-TeX-math-I"/>
              </a:rPr>
              <a:t>S/d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la carga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</a:t>
            </a:r>
            <a:r>
              <a:rPr lang="es-ES" b="0" i="0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0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de las placas del condensador y la energía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</a:t>
            </a:r>
            <a:r>
              <a:rPr lang="es-ES" b="0" i="0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0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Esta es la </a:t>
            </a:r>
            <a:r>
              <a:rPr lang="es-E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situación inicial 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</a:rPr>
              <a:t>primera figura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).</a:t>
            </a: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 </a:t>
            </a:r>
            <a:r>
              <a:rPr lang="es-E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situación final 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puede ser alguna de las siguientes: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highlight>
                  <a:srgbClr val="00FFFF"/>
                </a:highlight>
                <a:latin typeface="Verdana" panose="020B0604030504040204" pitchFamily="34" charset="0"/>
              </a:rPr>
              <a:t>a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</a:rPr>
              <a:t>)Segunda figura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 Se desconecta el condensador de la batería y se introduce un dieléctrico de constante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=2 que llena completamente el espacio entre las placas. Calcular la capacidad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la carga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la diferencia de potencial entre las placas y la energía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del condensador.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</a:rPr>
              <a:t>b)Tercera figura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 El condensador con dieléctrico se mantiene conectado a la batería. Calcular la capacidad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la carga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de las placas y la energía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del condensador.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</a:rPr>
              <a:t>c)Cuarta figura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 Se desconecta el condensador de la batería y se separan las placas del condensador vacío 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=1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mm.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Calcular la capacidad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la carga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la diferencia de potencial entre las placas y la energía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7E17244-5E1E-4551-BAA3-CBBE34A3C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03" y="3816677"/>
            <a:ext cx="6983801" cy="294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5">
            <a:extLst>
              <a:ext uri="{FF2B5EF4-FFF2-40B4-BE49-F238E27FC236}">
                <a16:creationId xmlns:a16="http://schemas.microsoft.com/office/drawing/2014/main" id="{57D8ECEF-338D-45E5-80B7-29470A7F23A4}"/>
              </a:ext>
            </a:extLst>
          </p:cNvPr>
          <p:cNvSpPr txBox="1">
            <a:spLocks/>
          </p:cNvSpPr>
          <p:nvPr/>
        </p:nvSpPr>
        <p:spPr>
          <a:xfrm>
            <a:off x="359941" y="58239"/>
            <a:ext cx="7059598" cy="3416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555555"/>
                </a:solidFill>
                <a:latin typeface="Open Sans"/>
              </a:rPr>
              <a:t>2</a:t>
            </a:r>
            <a:r>
              <a:rPr lang="es-ES" sz="1800" dirty="0">
                <a:solidFill>
                  <a:srgbClr val="555555"/>
                </a:solidFill>
                <a:latin typeface="Open Sans"/>
              </a:rPr>
              <a:t>. Capacidades en un condensador plano paralelo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5322080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7D693CA-2F68-487D-9AC1-B8F259983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53"/>
          <a:stretch/>
        </p:blipFill>
        <p:spPr bwMode="auto">
          <a:xfrm>
            <a:off x="469083" y="1446542"/>
            <a:ext cx="2314711" cy="19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0316353-7FE7-4EC4-802D-112BE6695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577" y="1365806"/>
            <a:ext cx="8943975" cy="4572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5034AAE-E43A-4324-AD36-AA1F87592D15}"/>
              </a:ext>
            </a:extLst>
          </p:cNvPr>
          <p:cNvSpPr txBox="1"/>
          <p:nvPr/>
        </p:nvSpPr>
        <p:spPr>
          <a:xfrm>
            <a:off x="265448" y="165477"/>
            <a:ext cx="11661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</a:rPr>
              <a:t>a)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Se desconecta el condensador de la batería y se introduce un dieléctrico de constante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=2 que llena completamente el espacio entre las placas. Calcular la capacidad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la carga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la diferencia de potencial entre las placas y la energía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del condensador.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81819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3A2DBB-741D-48D6-976E-728757CC1A5C}"/>
              </a:ext>
            </a:extLst>
          </p:cNvPr>
          <p:cNvSpPr txBox="1"/>
          <p:nvPr/>
        </p:nvSpPr>
        <p:spPr>
          <a:xfrm>
            <a:off x="190098" y="165045"/>
            <a:ext cx="11802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</a:rPr>
              <a:t>b)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El condensador con dieléctrico se mantiene conectado a la batería. Calcular la capacidad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la carga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de las placas y la energía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del condensador.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C9A0ED-08A9-4A7F-B837-C662F34F7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988"/>
          <a:stretch/>
        </p:blipFill>
        <p:spPr>
          <a:xfrm>
            <a:off x="3687514" y="1002608"/>
            <a:ext cx="8029575" cy="224085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9127166-F22B-42EC-BB9F-BC7EB5265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9" r="75095" b="5710"/>
          <a:stretch/>
        </p:blipFill>
        <p:spPr bwMode="auto">
          <a:xfrm>
            <a:off x="190098" y="1143876"/>
            <a:ext cx="1306288" cy="177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0ACFEB7-15EE-4147-B49A-C99B1B9FC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8" r="24194"/>
          <a:stretch/>
        </p:blipFill>
        <p:spPr bwMode="auto">
          <a:xfrm>
            <a:off x="1721330" y="750817"/>
            <a:ext cx="1374896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365ACF9-55C3-4FE7-86F2-7B1BFC555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0" r="74289"/>
          <a:stretch/>
        </p:blipFill>
        <p:spPr bwMode="auto">
          <a:xfrm>
            <a:off x="190098" y="4731662"/>
            <a:ext cx="1477235" cy="212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2671056-2328-40EE-B977-E7E33D300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2" b="20579"/>
          <a:stretch/>
        </p:blipFill>
        <p:spPr bwMode="auto">
          <a:xfrm>
            <a:off x="1721330" y="4356655"/>
            <a:ext cx="1477235" cy="197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233F9C8-1D55-495D-8554-8126DA9A4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35"/>
          <a:stretch/>
        </p:blipFill>
        <p:spPr>
          <a:xfrm>
            <a:off x="3687513" y="4356655"/>
            <a:ext cx="8029575" cy="248602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7773A4A-BFD5-4BC4-A692-A4C126980A84}"/>
              </a:ext>
            </a:extLst>
          </p:cNvPr>
          <p:cNvSpPr txBox="1"/>
          <p:nvPr/>
        </p:nvSpPr>
        <p:spPr>
          <a:xfrm>
            <a:off x="190098" y="3462715"/>
            <a:ext cx="11802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</a:rPr>
              <a:t>c)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Se desconecta el condensador de la batería y se separan las placas del condensador vacío 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=1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mm.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Calcular la capacidad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la carga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la diferencia de potencial entre las placas y la energía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9643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Capítulos\ch22\figure-22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925" y="1547504"/>
            <a:ext cx="4988258" cy="27363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9 Rectángulo"/>
          <p:cNvSpPr/>
          <p:nvPr/>
        </p:nvSpPr>
        <p:spPr>
          <a:xfrm>
            <a:off x="6636568" y="2229832"/>
            <a:ext cx="3995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 Sólo contribuye al flujo el “manto” del cilindro: </a:t>
            </a:r>
            <a:endParaRPr lang="es-ES" sz="2000" b="1" dirty="0">
              <a:solidFill>
                <a:srgbClr val="000099"/>
              </a:solidFill>
            </a:endParaRPr>
          </a:p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000" dirty="0">
              <a:solidFill>
                <a:srgbClr val="000099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 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 dirty="0">
                <a:solidFill>
                  <a:srgbClr val="000099"/>
                </a:solidFill>
              </a:rPr>
              <a:t> Carga encerrada: </a:t>
            </a:r>
          </a:p>
        </p:txBody>
      </p:sp>
      <p:graphicFrame>
        <p:nvGraphicFramePr>
          <p:cNvPr id="353283" name="Object 3"/>
          <p:cNvGraphicFramePr>
            <a:graphicFrameLocks noChangeAspect="1"/>
          </p:cNvGraphicFramePr>
          <p:nvPr/>
        </p:nvGraphicFramePr>
        <p:xfrm>
          <a:off x="7104112" y="908720"/>
          <a:ext cx="3096344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4" imgW="972720" imgH="415800" progId="opendocument.MathDocument.1">
                  <p:embed/>
                </p:oleObj>
              </mc:Choice>
              <mc:Fallback>
                <p:oleObj name="OpenOffice.org" r:id="rId4" imgW="972720" imgH="415800" progId="opendocument.MathDocument.1">
                  <p:embed/>
                  <p:pic>
                    <p:nvPicPr>
                      <p:cNvPr id="3532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112" y="908720"/>
                        <a:ext cx="3096344" cy="136815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4" name="Object 4"/>
          <p:cNvGraphicFramePr>
            <a:graphicFrameLocks noChangeAspect="1"/>
          </p:cNvGraphicFramePr>
          <p:nvPr/>
        </p:nvGraphicFramePr>
        <p:xfrm>
          <a:off x="6581775" y="2924175"/>
          <a:ext cx="39179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6" imgW="1430280" imgH="212400" progId="opendocument.MathDocument.1">
                  <p:embed/>
                </p:oleObj>
              </mc:Choice>
              <mc:Fallback>
                <p:oleObj name="OpenOffice.org" r:id="rId6" imgW="1430280" imgH="212400" progId="opendocument.MathDocument.1">
                  <p:embed/>
                  <p:pic>
                    <p:nvPicPr>
                      <p:cNvPr id="3532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2924175"/>
                        <a:ext cx="3917950" cy="514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5" name="Object 5"/>
          <p:cNvGraphicFramePr>
            <a:graphicFrameLocks noChangeAspect="1"/>
          </p:cNvGraphicFramePr>
          <p:nvPr/>
        </p:nvGraphicFramePr>
        <p:xfrm>
          <a:off x="2207569" y="4509120"/>
          <a:ext cx="3384375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8" imgW="1181160" imgH="415800" progId="opendocument.MathDocument.1">
                  <p:embed/>
                </p:oleObj>
              </mc:Choice>
              <mc:Fallback>
                <p:oleObj name="OpenOffice.org" r:id="rId8" imgW="1181160" imgH="415800" progId="opendocument.MathDocument.1">
                  <p:embed/>
                  <p:pic>
                    <p:nvPicPr>
                      <p:cNvPr id="3532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9" y="4509120"/>
                        <a:ext cx="3384375" cy="115212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7546975" y="3861049"/>
          <a:ext cx="1752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10" imgW="639000" imgH="181080" progId="opendocument.MathDocument.1">
                  <p:embed/>
                </p:oleObj>
              </mc:Choice>
              <mc:Fallback>
                <p:oleObj name="OpenOffice.org" r:id="rId10" imgW="639000" imgH="181080" progId="opendocument.MathDocument.1">
                  <p:embed/>
                  <p:pic>
                    <p:nvPicPr>
                      <p:cNvPr id="353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3861049"/>
                        <a:ext cx="1752600" cy="436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6672065" y="4529502"/>
          <a:ext cx="2782441" cy="105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12" imgW="961920" imgH="415800" progId="opendocument.MathDocument.1">
                  <p:embed/>
                </p:oleObj>
              </mc:Choice>
              <mc:Fallback>
                <p:oleObj name="OpenOffice.org" r:id="rId12" imgW="961920" imgH="415800" progId="opendocument.MathDocument.1">
                  <p:embed/>
                  <p:pic>
                    <p:nvPicPr>
                      <p:cNvPr id="3532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65" y="4529502"/>
                        <a:ext cx="2782441" cy="105973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Rectángulo"/>
          <p:cNvSpPr/>
          <p:nvPr/>
        </p:nvSpPr>
        <p:spPr>
          <a:xfrm>
            <a:off x="5773094" y="4725144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000099"/>
                </a:solidFill>
                <a:latin typeface="Matura MT Script Capitals"/>
                <a:sym typeface="Symbol"/>
              </a:rPr>
              <a:t></a:t>
            </a:r>
            <a:endParaRPr lang="en-US" sz="2800" dirty="0"/>
          </a:p>
        </p:txBody>
      </p:sp>
      <p:sp>
        <p:nvSpPr>
          <p:cNvPr id="12" name="11 Rectángulo"/>
          <p:cNvSpPr/>
          <p:nvPr/>
        </p:nvSpPr>
        <p:spPr>
          <a:xfrm>
            <a:off x="1596630" y="4725144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000099"/>
                </a:solidFill>
                <a:latin typeface="Matura MT Script Capitals"/>
                <a:sym typeface="Symbol"/>
              </a:rPr>
              <a:t></a:t>
            </a:r>
            <a:endParaRPr lang="en-US" sz="2800" dirty="0"/>
          </a:p>
        </p:txBody>
      </p:sp>
      <p:graphicFrame>
        <p:nvGraphicFramePr>
          <p:cNvPr id="356359" name="Object 7"/>
          <p:cNvGraphicFramePr>
            <a:graphicFrameLocks noChangeAspect="1"/>
          </p:cNvGraphicFramePr>
          <p:nvPr/>
        </p:nvGraphicFramePr>
        <p:xfrm>
          <a:off x="5879977" y="5689700"/>
          <a:ext cx="4354513" cy="1123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14" imgW="1587960" imgH="387000" progId="opendocument.MathDocument.1">
                  <p:embed/>
                </p:oleObj>
              </mc:Choice>
              <mc:Fallback>
                <p:oleObj name="OpenOffice.org" r:id="rId14" imgW="1587960" imgH="387000" progId="opendocument.MathDocument.1">
                  <p:embed/>
                  <p:pic>
                    <p:nvPicPr>
                      <p:cNvPr id="3563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977" y="5689700"/>
                        <a:ext cx="4354513" cy="112367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Rectángulo"/>
          <p:cNvSpPr/>
          <p:nvPr/>
        </p:nvSpPr>
        <p:spPr>
          <a:xfrm>
            <a:off x="5265067" y="5927528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000099"/>
                </a:solidFill>
                <a:latin typeface="Matura MT Script Capitals"/>
                <a:sym typeface="Symbol"/>
              </a:rPr>
              <a:t></a:t>
            </a:r>
            <a:endParaRPr lang="en-US" sz="2800" dirty="0"/>
          </a:p>
        </p:txBody>
      </p:sp>
      <p:graphicFrame>
        <p:nvGraphicFramePr>
          <p:cNvPr id="16" name="Object 7">
            <a:extLst>
              <a:ext uri="{FF2B5EF4-FFF2-40B4-BE49-F238E27FC236}">
                <a16:creationId xmlns:a16="http://schemas.microsoft.com/office/drawing/2014/main" id="{9A029301-A5A3-4C87-97C1-F3E84F281C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526" y="5786607"/>
          <a:ext cx="3637534" cy="929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16" imgW="1229400" imgH="312480" progId="opendocument.MathDocument.1">
                  <p:embed/>
                </p:oleObj>
              </mc:Choice>
              <mc:Fallback>
                <p:oleObj name="OpenOffice.org" r:id="rId16" imgW="1229400" imgH="312480" progId="opendocument.MathDocument.1">
                  <p:embed/>
                  <p:pic>
                    <p:nvPicPr>
                      <p:cNvPr id="16" name="Object 7">
                        <a:extLst>
                          <a:ext uri="{FF2B5EF4-FFF2-40B4-BE49-F238E27FC236}">
                            <a16:creationId xmlns:a16="http://schemas.microsoft.com/office/drawing/2014/main" id="{9A029301-A5A3-4C87-97C1-F3E84F281C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526" y="5786607"/>
                        <a:ext cx="3637534" cy="92986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">
            <a:extLst>
              <a:ext uri="{FF2B5EF4-FFF2-40B4-BE49-F238E27FC236}">
                <a16:creationId xmlns:a16="http://schemas.microsoft.com/office/drawing/2014/main" id="{197921D5-93BD-4208-B22F-AA9A023CE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251"/>
            <a:ext cx="9575693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s-ES" sz="3600" dirty="0">
                <a:sym typeface="Symbol"/>
              </a:rPr>
              <a:t>2. Condensador cilíndrico.</a:t>
            </a:r>
          </a:p>
        </p:txBody>
      </p:sp>
      <p:sp>
        <p:nvSpPr>
          <p:cNvPr id="18" name="Text Box 1">
            <a:extLst>
              <a:ext uri="{FF2B5EF4-FFF2-40B4-BE49-F238E27FC236}">
                <a16:creationId xmlns:a16="http://schemas.microsoft.com/office/drawing/2014/main" id="{4510B037-985C-42A1-ADC7-E6936B448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4844"/>
            <a:ext cx="6978316" cy="525401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800" dirty="0">
                <a:solidFill>
                  <a:srgbClr val="FFFF66"/>
                </a:solidFill>
              </a:rPr>
              <a:t>Repaso: E de hilo infinito cargado por Gauss </a:t>
            </a:r>
            <a:endParaRPr lang="es-ES" sz="2800" i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57</a:t>
            </a:fld>
            <a:endParaRPr lang="es-ES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6F14DAB8-32CA-4D14-A80D-0F1A40B45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575693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s-ES" sz="3600" dirty="0">
                <a:sym typeface="Symbol"/>
              </a:rPr>
              <a:t>2. Condensador cilíndrico.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8CC7402-DA73-48DB-A403-6CB62169E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1" t="11294" r="67236" b="52083"/>
          <a:stretch/>
        </p:blipFill>
        <p:spPr>
          <a:xfrm>
            <a:off x="274983" y="959932"/>
            <a:ext cx="2557669" cy="25046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44A04D1-DEDE-4C12-BC9C-0FB4C4D8A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347"/>
          <a:stretch/>
        </p:blipFill>
        <p:spPr>
          <a:xfrm>
            <a:off x="2661240" y="3524655"/>
            <a:ext cx="9610725" cy="325893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3288497-CC97-48C4-A3D5-CAC7CA42A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33" t="2793" r="5700" b="73566"/>
          <a:stretch/>
        </p:blipFill>
        <p:spPr>
          <a:xfrm>
            <a:off x="2772518" y="1278201"/>
            <a:ext cx="4850296" cy="161676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324585E-93A2-4C58-9B7A-6DA3195E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46" t="25649" r="4498" b="50000"/>
          <a:stretch/>
        </p:blipFill>
        <p:spPr>
          <a:xfrm>
            <a:off x="7779026" y="1006044"/>
            <a:ext cx="4137991" cy="16653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C54AD7-F130-403B-AB92-163A5D670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8" t="35935" r="49827" b="53123"/>
          <a:stretch/>
        </p:blipFill>
        <p:spPr>
          <a:xfrm>
            <a:off x="8576472" y="2776330"/>
            <a:ext cx="1832272" cy="7483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A1DCFFB-BCBE-490A-AD0E-7F03D1A7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49" y="3429000"/>
            <a:ext cx="2557669" cy="3309350"/>
          </a:xfrm>
          <a:prstGeom prst="rect">
            <a:avLst/>
          </a:prstGeom>
        </p:spPr>
      </p:pic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70D8246E-D127-47E0-A82C-E47640DEFDDE}"/>
              </a:ext>
            </a:extLst>
          </p:cNvPr>
          <p:cNvCxnSpPr/>
          <p:nvPr/>
        </p:nvCxnSpPr>
        <p:spPr>
          <a:xfrm>
            <a:off x="2435192" y="4148488"/>
            <a:ext cx="0" cy="2281188"/>
          </a:xfrm>
          <a:prstGeom prst="straightConnector1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B03A310-50D8-4874-B343-026C4150286E}"/>
              </a:ext>
            </a:extLst>
          </p:cNvPr>
          <p:cNvSpPr txBox="1"/>
          <p:nvPr/>
        </p:nvSpPr>
        <p:spPr>
          <a:xfrm>
            <a:off x="2488075" y="4937867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70C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9598217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2694A94-51E3-442E-A1B7-AAE481FF2811}"/>
              </a:ext>
            </a:extLst>
          </p:cNvPr>
          <p:cNvSpPr txBox="1"/>
          <p:nvPr/>
        </p:nvSpPr>
        <p:spPr>
          <a:xfrm>
            <a:off x="353727" y="761763"/>
            <a:ext cx="119377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2.-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Deducir de forma razonada la fórmula de la capacidad de un condensador cilíndrico formado por dos armaduras consistentes en láminas conductoras coaxiales de longitud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y radios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(interior) y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 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(exterior). Las armaduras están cargadas con +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y –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respectivamente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Calcular de la capacidad de un condensador cilíndrico de radio interior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 3 cm, exterior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b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=5 cm. y longitud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=30 cm.</a:t>
            </a:r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A3D040AB-49B7-4237-B6E8-B81D0840E0FC}"/>
              </a:ext>
            </a:extLst>
          </p:cNvPr>
          <p:cNvSpPr txBox="1">
            <a:spLocks/>
          </p:cNvSpPr>
          <p:nvPr/>
        </p:nvSpPr>
        <p:spPr>
          <a:xfrm>
            <a:off x="359941" y="58239"/>
            <a:ext cx="3018526" cy="3416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555555"/>
                </a:solidFill>
                <a:latin typeface="Open Sans"/>
              </a:rPr>
              <a:t>3</a:t>
            </a:r>
            <a:r>
              <a:rPr lang="es-ES" sz="1800" dirty="0">
                <a:solidFill>
                  <a:srgbClr val="555555"/>
                </a:solidFill>
                <a:latin typeface="Open Sans"/>
              </a:rPr>
              <a:t>. Condensador cilíndrico</a:t>
            </a:r>
            <a:endParaRPr lang="es-ES" sz="1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2BA9944-E4CF-4332-8796-15162B377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953" y="3263281"/>
            <a:ext cx="2225992" cy="23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616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B641FA1-4F8B-4188-9D9F-24BC3E539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8" y="952118"/>
            <a:ext cx="21050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A6D3131-EBC6-4D37-B9E9-2764A25D7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891" y="384227"/>
            <a:ext cx="7984413" cy="4274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6CB227D-4436-47BC-8E35-15376394F4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7080"/>
          <a:stretch/>
        </p:blipFill>
        <p:spPr>
          <a:xfrm>
            <a:off x="2621674" y="4770223"/>
            <a:ext cx="8466630" cy="15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8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2" y="171893"/>
            <a:ext cx="7381875" cy="3651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3.1. Conductor bajo un campo E.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6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34993F-A4B0-419D-8BE7-494276A617ED}"/>
              </a:ext>
            </a:extLst>
          </p:cNvPr>
          <p:cNvSpPr txBox="1"/>
          <p:nvPr/>
        </p:nvSpPr>
        <p:spPr>
          <a:xfrm>
            <a:off x="590550" y="997704"/>
            <a:ext cx="1101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Comportamiento de los conductores en presencia de campos eléctricos E estáticos:  </a:t>
            </a:r>
          </a:p>
          <a:p>
            <a:endParaRPr lang="es-ES" dirty="0"/>
          </a:p>
          <a:p>
            <a:r>
              <a:rPr lang="es-ES" dirty="0"/>
              <a:t>Conductores: transportan una corriente eléctrica cuando se les somete a un campo E. </a:t>
            </a:r>
          </a:p>
          <a:p>
            <a:r>
              <a:rPr lang="es-ES" dirty="0"/>
              <a:t>Dos implicaciones importantes:</a:t>
            </a:r>
          </a:p>
          <a:p>
            <a:endParaRPr lang="es-ES" dirty="0"/>
          </a:p>
          <a:p>
            <a:r>
              <a:rPr lang="es-ES" dirty="0"/>
              <a:t>En el interior de un conductor en situación estática, </a:t>
            </a:r>
          </a:p>
          <a:p>
            <a:r>
              <a:rPr lang="es-ES" dirty="0"/>
              <a:t>no puede haber campo E (!!) : </a:t>
            </a:r>
          </a:p>
          <a:p>
            <a:r>
              <a:rPr lang="es-ES" dirty="0"/>
              <a:t>Si lo hubiera, habría una corriente: no sería una situación estática (!)</a:t>
            </a:r>
          </a:p>
          <a:p>
            <a:endParaRPr lang="es-ES" dirty="0"/>
          </a:p>
          <a:p>
            <a:r>
              <a:rPr lang="es-ES" dirty="0"/>
              <a:t>En la superficie de un conductor en situación estática, </a:t>
            </a:r>
          </a:p>
          <a:p>
            <a:r>
              <a:rPr lang="es-ES" dirty="0"/>
              <a:t>sólo puede haber campo E en la dirección perpendicular a la superficie (!!) :</a:t>
            </a:r>
          </a:p>
          <a:p>
            <a:r>
              <a:rPr lang="es-ES" dirty="0"/>
              <a:t>Si tuviera componente paralela, habría una corriente paralela: no sería situación estática.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E7B700-AFDE-40D7-848A-D383B0757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50" y="4414024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801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873AB1C-BC36-423B-9AB1-E1B84E3E9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12" r="60897"/>
          <a:stretch/>
        </p:blipFill>
        <p:spPr>
          <a:xfrm>
            <a:off x="187890" y="163628"/>
            <a:ext cx="2595068" cy="42165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42E8814-BBE2-4BEE-BBBD-08051A6B1B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01"/>
          <a:stretch/>
        </p:blipFill>
        <p:spPr>
          <a:xfrm>
            <a:off x="5570128" y="163627"/>
            <a:ext cx="6405862" cy="42165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184574-514A-406B-A91F-B37BB0CF2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97" t="21712"/>
          <a:stretch/>
        </p:blipFill>
        <p:spPr>
          <a:xfrm>
            <a:off x="2782958" y="163628"/>
            <a:ext cx="2595068" cy="42165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91F7198-9FCE-4F65-8B69-ACA17767A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782" r="44558"/>
          <a:stretch/>
        </p:blipFill>
        <p:spPr>
          <a:xfrm>
            <a:off x="2682830" y="5103203"/>
            <a:ext cx="5774595" cy="104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88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36525"/>
            <a:ext cx="6654800" cy="3651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3.2. Capacidad y condensadores.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61</a:t>
            </a:fld>
            <a:endParaRPr lang="es-ES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6FF34628-62CA-4BC7-98C8-D8568EEE8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2" y="8533"/>
            <a:ext cx="9575693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s-ES" sz="3600" dirty="0">
                <a:sym typeface="Symbol"/>
              </a:rPr>
              <a:t>3. Condensador esférico.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A55B2EFC-656E-4FCC-A2B0-E6F11A7D9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99" y="798361"/>
            <a:ext cx="7136999" cy="529925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800" dirty="0">
                <a:solidFill>
                  <a:srgbClr val="FFFF66"/>
                </a:solidFill>
              </a:rPr>
              <a:t>Repaso: E de corteza esférica cargada por Gauss </a:t>
            </a:r>
            <a:endParaRPr lang="es-ES" sz="2800" i="1" dirty="0">
              <a:solidFill>
                <a:srgbClr val="FFFF66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A62ABA-696C-4007-AC54-39AD04409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542" y="5176949"/>
            <a:ext cx="7286625" cy="781050"/>
          </a:xfrm>
          <a:prstGeom prst="rect">
            <a:avLst/>
          </a:prstGeom>
        </p:spPr>
      </p:pic>
      <p:pic>
        <p:nvPicPr>
          <p:cNvPr id="9" name="Picture 3" descr="E:\Capítulos\ch22\figure-22-23a.jpg">
            <a:extLst>
              <a:ext uri="{FF2B5EF4-FFF2-40B4-BE49-F238E27FC236}">
                <a16:creationId xmlns:a16="http://schemas.microsoft.com/office/drawing/2014/main" id="{61CBCBD4-ACEB-4C49-B5CC-197052067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17" y="1594276"/>
            <a:ext cx="3315881" cy="3684313"/>
          </a:xfrm>
          <a:prstGeom prst="rect">
            <a:avLst/>
          </a:prstGeom>
          <a:noFill/>
        </p:spPr>
      </p:pic>
      <p:sp>
        <p:nvSpPr>
          <p:cNvPr id="10" name="6 Rectángulo">
            <a:extLst>
              <a:ext uri="{FF2B5EF4-FFF2-40B4-BE49-F238E27FC236}">
                <a16:creationId xmlns:a16="http://schemas.microsoft.com/office/drawing/2014/main" id="{50B4702D-32A3-47D3-885D-F9A8631B6751}"/>
              </a:ext>
            </a:extLst>
          </p:cNvPr>
          <p:cNvSpPr/>
          <p:nvPr/>
        </p:nvSpPr>
        <p:spPr>
          <a:xfrm>
            <a:off x="3965725" y="2033034"/>
            <a:ext cx="3816424" cy="2308324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Dentro: no hay carga encerrada: </a:t>
            </a:r>
            <a:r>
              <a:rPr lang="es-ES" sz="2400" i="1" dirty="0">
                <a:solidFill>
                  <a:srgbClr val="FF0000"/>
                </a:solidFill>
              </a:rPr>
              <a:t>E</a:t>
            </a:r>
            <a:r>
              <a:rPr lang="es-ES" sz="2400" i="1" baseline="-25000" dirty="0">
                <a:solidFill>
                  <a:srgbClr val="FF0000"/>
                </a:solidFill>
              </a:rPr>
              <a:t>r</a:t>
            </a:r>
            <a:r>
              <a:rPr lang="es-ES" sz="2400" dirty="0">
                <a:solidFill>
                  <a:srgbClr val="FF0000"/>
                </a:solidFill>
              </a:rPr>
              <a:t> = 0</a:t>
            </a:r>
          </a:p>
          <a:p>
            <a:pPr lvl="1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  <a:sym typeface="Symbol"/>
            </a:endParaRPr>
          </a:p>
          <a:p>
            <a:pPr lvl="1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  <a:sym typeface="Symbol"/>
              </a:rPr>
              <a:t>Fuera: </a:t>
            </a:r>
            <a:r>
              <a:rPr lang="es-ES" sz="2400" i="1" dirty="0">
                <a:solidFill>
                  <a:srgbClr val="FF0000"/>
                </a:solidFill>
                <a:sym typeface="Symbol"/>
              </a:rPr>
              <a:t>como si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 toda la carga estuviera en el centro (</a:t>
            </a:r>
            <a:r>
              <a:rPr lang="es-ES" sz="2400" dirty="0">
                <a:solidFill>
                  <a:srgbClr val="FF0000"/>
                </a:solidFill>
                <a:sym typeface="Symbol"/>
              </a:rPr>
              <a:t>Coulomb</a:t>
            </a:r>
            <a:r>
              <a:rPr lang="es-ES" sz="2400" dirty="0">
                <a:solidFill>
                  <a:srgbClr val="000099"/>
                </a:solidFill>
                <a:sym typeface="Symbol"/>
              </a:rPr>
              <a:t>)</a:t>
            </a:r>
            <a:endParaRPr lang="es-ES" sz="2400" b="1" i="1" baseline="-25000" dirty="0">
              <a:solidFill>
                <a:srgbClr val="000099"/>
              </a:solidFill>
              <a:sym typeface="Symbol"/>
            </a:endParaRPr>
          </a:p>
        </p:txBody>
      </p:sp>
      <p:pic>
        <p:nvPicPr>
          <p:cNvPr id="11" name="Picture 1" descr="E:\Capítulos\ch23\figure-23-15.jpg">
            <a:extLst>
              <a:ext uri="{FF2B5EF4-FFF2-40B4-BE49-F238E27FC236}">
                <a16:creationId xmlns:a16="http://schemas.microsoft.com/office/drawing/2014/main" id="{6086A609-A643-4720-B26B-3BFFAC51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2289" y="2226250"/>
            <a:ext cx="3159595" cy="2903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2132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">
            <a:extLst>
              <a:ext uri="{FF2B5EF4-FFF2-40B4-BE49-F238E27FC236}">
                <a16:creationId xmlns:a16="http://schemas.microsoft.com/office/drawing/2014/main" id="{51574F8C-F427-4F00-BF62-F40FA3B9B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2" y="8533"/>
            <a:ext cx="9575693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s-ES" sz="3600" dirty="0">
                <a:sym typeface="Symbol"/>
              </a:rPr>
              <a:t>3. Condensador esférico.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66D53E-60E7-4716-85B5-AF59C10C2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60" r="73664" b="55067"/>
          <a:stretch/>
        </p:blipFill>
        <p:spPr>
          <a:xfrm>
            <a:off x="250092" y="952902"/>
            <a:ext cx="2425731" cy="22426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4846AC-CBB9-4125-8550-13BABFA07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83" t="25995" r="4682" b="48048"/>
          <a:stretch/>
        </p:blipFill>
        <p:spPr>
          <a:xfrm>
            <a:off x="5986914" y="865907"/>
            <a:ext cx="6084492" cy="16944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0AFFC57-1AC5-4E09-9FF0-1E286D234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50" r="3971" b="74043"/>
          <a:stretch/>
        </p:blipFill>
        <p:spPr>
          <a:xfrm>
            <a:off x="2542048" y="934477"/>
            <a:ext cx="3318406" cy="113976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B6F90E4-2A64-48B0-8F83-E6DD619C5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588"/>
          <a:stretch/>
        </p:blipFill>
        <p:spPr>
          <a:xfrm>
            <a:off x="824209" y="3277955"/>
            <a:ext cx="10292970" cy="33741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6382D14-B38D-42B6-85C5-9C1BE125B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374"/>
          <a:stretch/>
        </p:blipFill>
        <p:spPr>
          <a:xfrm>
            <a:off x="0" y="750008"/>
            <a:ext cx="12192000" cy="1426489"/>
          </a:xfrm>
          <a:prstGeom prst="rect">
            <a:avLst/>
          </a:prstGeom>
        </p:spPr>
      </p:pic>
      <p:sp>
        <p:nvSpPr>
          <p:cNvPr id="7" name="Título 5">
            <a:extLst>
              <a:ext uri="{FF2B5EF4-FFF2-40B4-BE49-F238E27FC236}">
                <a16:creationId xmlns:a16="http://schemas.microsoft.com/office/drawing/2014/main" id="{E8E974A3-3CB7-4E76-880C-B72F12DAAC52}"/>
              </a:ext>
            </a:extLst>
          </p:cNvPr>
          <p:cNvSpPr txBox="1">
            <a:spLocks/>
          </p:cNvSpPr>
          <p:nvPr/>
        </p:nvSpPr>
        <p:spPr>
          <a:xfrm>
            <a:off x="177061" y="212245"/>
            <a:ext cx="11334754" cy="3416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555555"/>
                </a:solidFill>
                <a:latin typeface="Open Sans"/>
              </a:rPr>
              <a:t>4</a:t>
            </a:r>
            <a:r>
              <a:rPr lang="es-ES" sz="1800" dirty="0">
                <a:solidFill>
                  <a:srgbClr val="555555"/>
                </a:solidFill>
                <a:latin typeface="Open Sans"/>
              </a:rPr>
              <a:t>. Capacidad de dos esferas conectadas eléctricamente: circuito equivalente a dos condensadores en paralelo</a:t>
            </a:r>
            <a:endParaRPr lang="es-ES" sz="1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2D13674-8F7A-456A-95F1-21F54D4F8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0389"/>
            <a:ext cx="12192000" cy="48038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1FD885A-A697-4CA8-877B-A0CB3958A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42" t="53268" r="20137"/>
          <a:stretch/>
        </p:blipFill>
        <p:spPr>
          <a:xfrm>
            <a:off x="2283090" y="2176497"/>
            <a:ext cx="7122695" cy="156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052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B9B1E13-0B2C-4FDD-8702-2C156E4A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23" y="1175083"/>
            <a:ext cx="11107353" cy="1974641"/>
          </a:xfrm>
          <a:prstGeom prst="rect">
            <a:avLst/>
          </a:prstGeom>
        </p:spPr>
      </p:pic>
      <p:sp>
        <p:nvSpPr>
          <p:cNvPr id="5" name="Título 5">
            <a:extLst>
              <a:ext uri="{FF2B5EF4-FFF2-40B4-BE49-F238E27FC236}">
                <a16:creationId xmlns:a16="http://schemas.microsoft.com/office/drawing/2014/main" id="{6CAB15C0-C8E4-4232-983A-C69259F71D03}"/>
              </a:ext>
            </a:extLst>
          </p:cNvPr>
          <p:cNvSpPr txBox="1">
            <a:spLocks/>
          </p:cNvSpPr>
          <p:nvPr/>
        </p:nvSpPr>
        <p:spPr>
          <a:xfrm>
            <a:off x="177061" y="212243"/>
            <a:ext cx="3018526" cy="3416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555555"/>
                </a:solidFill>
                <a:latin typeface="Open Sans"/>
              </a:rPr>
              <a:t>5</a:t>
            </a:r>
            <a:r>
              <a:rPr lang="es-ES" sz="1800" dirty="0">
                <a:solidFill>
                  <a:srgbClr val="555555"/>
                </a:solidFill>
                <a:latin typeface="Open Sans"/>
              </a:rPr>
              <a:t>. Capacidad de la Tierra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258166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>
            <a:extLst>
              <a:ext uri="{FF2B5EF4-FFF2-40B4-BE49-F238E27FC236}">
                <a16:creationId xmlns:a16="http://schemas.microsoft.com/office/drawing/2014/main" id="{57A78944-509E-4399-A457-690A1D6DF69C}"/>
              </a:ext>
            </a:extLst>
          </p:cNvPr>
          <p:cNvSpPr txBox="1">
            <a:spLocks/>
          </p:cNvSpPr>
          <p:nvPr/>
        </p:nvSpPr>
        <p:spPr>
          <a:xfrm>
            <a:off x="156411" y="84433"/>
            <a:ext cx="2845272" cy="3416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555555"/>
                </a:solidFill>
                <a:latin typeface="Open Sans"/>
              </a:rPr>
              <a:t>6</a:t>
            </a:r>
            <a:r>
              <a:rPr lang="es-ES" sz="1800" dirty="0">
                <a:solidFill>
                  <a:srgbClr val="555555"/>
                </a:solidFill>
                <a:latin typeface="Open Sans"/>
              </a:rPr>
              <a:t>. Condensador esférico</a:t>
            </a:r>
            <a:endParaRPr lang="es-ES" sz="1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7BAAE89-4482-4442-8B47-47B1F762A0A9}"/>
              </a:ext>
            </a:extLst>
          </p:cNvPr>
          <p:cNvSpPr txBox="1"/>
          <p:nvPr/>
        </p:nvSpPr>
        <p:spPr>
          <a:xfrm>
            <a:off x="156411" y="622222"/>
            <a:ext cx="116634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</a:rPr>
              <a:t>6</a:t>
            </a:r>
            <a:r>
              <a:rPr lang="es-E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.-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Deducir de forma razonada la fórmula de la capacidad de un condensador formado por dos superficies esféricas concéntricas de radio interior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y radio exterior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cargadas con +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y –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respectivamente.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Calcular la capacidad de un condensador esférico de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=5 cm,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=8 cm.</a:t>
            </a: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Supongamos ahora, que este condensador cargado con 6μC se une a otro inicialmente descargado de radios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=4 cm y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=10 cm.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Determinar la carga de cada condensador después de la unión, el potencial común y la variación de energía en el proceso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3E7BE79-8BF8-4814-ADEF-6894046A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6" y="3024882"/>
            <a:ext cx="3743175" cy="34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0AA90A-19C3-46B9-A210-C480C6ED2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537" y="3618747"/>
            <a:ext cx="5838825" cy="22193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C295EE2-2F0A-4CD2-B0C9-7A66DF9A80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971" r="32984" b="83801"/>
          <a:stretch/>
        </p:blipFill>
        <p:spPr>
          <a:xfrm>
            <a:off x="5427696" y="5745132"/>
            <a:ext cx="6210922" cy="9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757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B97D6C-A435-4D65-A328-7CE94D736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3" b="50223"/>
          <a:stretch/>
        </p:blipFill>
        <p:spPr>
          <a:xfrm>
            <a:off x="1231081" y="163630"/>
            <a:ext cx="9267825" cy="17132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BF11AE4-86D4-4068-BD44-69AB60D19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30" r="67715"/>
          <a:stretch/>
        </p:blipFill>
        <p:spPr>
          <a:xfrm>
            <a:off x="287805" y="2087742"/>
            <a:ext cx="2992154" cy="26825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8ED527-B54B-411C-934F-71DCF02E5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47" t="68276" r="13373" b="13153"/>
          <a:stretch/>
        </p:blipFill>
        <p:spPr>
          <a:xfrm>
            <a:off x="603182" y="5383212"/>
            <a:ext cx="2444817" cy="10029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1AE4E6-D82F-4C27-8D4B-FEE449E45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99" t="66389" r="11498" b="17047"/>
          <a:stretch/>
        </p:blipFill>
        <p:spPr>
          <a:xfrm>
            <a:off x="8123723" y="5383212"/>
            <a:ext cx="2242686" cy="10491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1B710-0653-4205-B048-77A2FA589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538" b="53504"/>
          <a:stretch/>
        </p:blipFill>
        <p:spPr>
          <a:xfrm>
            <a:off x="3777262" y="2087742"/>
            <a:ext cx="3232496" cy="29450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CA0F44F-7C8D-41D3-8C79-9949BD255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80" t="13188" b="63410"/>
          <a:stretch/>
        </p:blipFill>
        <p:spPr>
          <a:xfrm>
            <a:off x="3642439" y="5243646"/>
            <a:ext cx="3502141" cy="14822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5B94934-BF00-4499-8903-3D0CC162F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495" r="60624"/>
          <a:stretch/>
        </p:blipFill>
        <p:spPr>
          <a:xfrm>
            <a:off x="7507062" y="2087741"/>
            <a:ext cx="3119098" cy="294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02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DAC9CF-45DA-4B6C-A8B4-A9EB6EDD3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39" r="74026"/>
          <a:stretch/>
        </p:blipFill>
        <p:spPr>
          <a:xfrm>
            <a:off x="518812" y="3248527"/>
            <a:ext cx="2407269" cy="22955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A93274-78E1-4D88-9DC5-D7D11D059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3" t="46240" r="53548" b="39855"/>
          <a:stretch/>
        </p:blipFill>
        <p:spPr>
          <a:xfrm>
            <a:off x="8815788" y="745958"/>
            <a:ext cx="3064043" cy="6739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CBF0B8-2976-4AEB-8390-46728AC1F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059"/>
          <a:stretch/>
        </p:blipFill>
        <p:spPr>
          <a:xfrm>
            <a:off x="115503" y="103170"/>
            <a:ext cx="8436359" cy="25437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CC5EF94-1226-494E-AC33-0790D7BD7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613" y="2921267"/>
            <a:ext cx="84105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233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B2CFC2-FDDB-49BE-8AE2-9C99764F4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361950"/>
            <a:ext cx="852487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59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BED0BA-96F2-4762-9171-E63F0AB54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09" y="182578"/>
            <a:ext cx="11318938" cy="42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0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2" y="171893"/>
            <a:ext cx="7381875" cy="3651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3.1. Conductor bajo un campo E.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7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34993F-A4B0-419D-8BE7-494276A617ED}"/>
              </a:ext>
            </a:extLst>
          </p:cNvPr>
          <p:cNvSpPr txBox="1"/>
          <p:nvPr/>
        </p:nvSpPr>
        <p:spPr>
          <a:xfrm>
            <a:off x="590550" y="997704"/>
            <a:ext cx="11010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superficie de un conductor en electrostática es una superficie equipotencial.</a:t>
            </a:r>
          </a:p>
          <a:p>
            <a:endParaRPr lang="es-ES" dirty="0"/>
          </a:p>
          <a:p>
            <a:r>
              <a:rPr lang="es-ES" dirty="0"/>
              <a:t> y el interior está también al mismo potencial (pues ahí E = 0 y V = cte.)</a:t>
            </a:r>
          </a:p>
          <a:p>
            <a:endParaRPr lang="es-ES" dirty="0"/>
          </a:p>
          <a:p>
            <a:r>
              <a:rPr lang="es-ES" dirty="0"/>
              <a:t> Todos los puntos conectados por un conductor en electrostática están al mismo potencial. </a:t>
            </a:r>
          </a:p>
        </p:txBody>
      </p:sp>
    </p:spTree>
    <p:extLst>
      <p:ext uri="{BB962C8B-B14F-4D97-AF65-F5344CB8AC3E}">
        <p14:creationId xmlns:p14="http://schemas.microsoft.com/office/powerpoint/2010/main" val="10089060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D161498-D373-4A89-8E61-294AF14A6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466725"/>
            <a:ext cx="820102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256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9AB8D1-D7B3-414B-AD92-459EF0F5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228600"/>
            <a:ext cx="81819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035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355C97-A487-4FDB-8CC6-3CFA8B5AA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12" y="789021"/>
            <a:ext cx="10015539" cy="26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838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4305"/>
            <a:ext cx="10515600" cy="13255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3.3. Asociación de condensadores en serie y en paralelo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73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9597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20844EA-E27A-4C03-8E43-4AC1DBAB2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61"/>
          <a:stretch/>
        </p:blipFill>
        <p:spPr>
          <a:xfrm>
            <a:off x="1479842" y="1468252"/>
            <a:ext cx="8751813" cy="5313838"/>
          </a:xfrm>
          <a:prstGeom prst="rect">
            <a:avLst/>
          </a:prstGeom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256D8381-5952-4560-A58E-43C119143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2" y="8533"/>
            <a:ext cx="9575693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s-ES" sz="3600" dirty="0">
                <a:sym typeface="Symbol"/>
              </a:rPr>
              <a:t> 1. Condensadores en serie.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DB987CA-A5A9-4C7C-A35E-2E7BF0C050DB}"/>
              </a:ext>
            </a:extLst>
          </p:cNvPr>
          <p:cNvSpPr txBox="1"/>
          <p:nvPr/>
        </p:nvSpPr>
        <p:spPr>
          <a:xfrm>
            <a:off x="305560" y="657045"/>
            <a:ext cx="107923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000" b="0" i="0" u="none" strike="noStrike" baseline="0" dirty="0">
                <a:latin typeface="Arial" panose="020B0604020202020204" pitchFamily="34" charset="0"/>
              </a:rPr>
              <a:t>Vamos a calcular la </a:t>
            </a:r>
            <a:r>
              <a:rPr lang="es-ES" sz="2000" b="1" dirty="0">
                <a:latin typeface="Arial" panose="020B0604020202020204" pitchFamily="34" charset="0"/>
              </a:rPr>
              <a:t>C</a:t>
            </a:r>
            <a:r>
              <a:rPr lang="es-ES" sz="2000" b="1" i="0" u="none" strike="noStrike" baseline="0" dirty="0">
                <a:latin typeface="Arial" panose="020B0604020202020204" pitchFamily="34" charset="0"/>
              </a:rPr>
              <a:t>apacidad</a:t>
            </a:r>
            <a:r>
              <a:rPr lang="es-ES" sz="2000" b="0" i="0" u="none" strike="noStrike" baseline="0" dirty="0">
                <a:latin typeface="Arial" panose="020B0604020202020204" pitchFamily="34" charset="0"/>
              </a:rPr>
              <a:t> para </a:t>
            </a:r>
            <a:r>
              <a:rPr lang="es-ES" sz="2000" b="1" i="0" u="none" strike="noStrike" baseline="0" dirty="0">
                <a:latin typeface="Arial" panose="020B0604020202020204" pitchFamily="34" charset="0"/>
              </a:rPr>
              <a:t>tres tipos </a:t>
            </a:r>
            <a:r>
              <a:rPr lang="es-ES" sz="2000" b="0" i="0" u="none" strike="noStrike" baseline="0" dirty="0">
                <a:latin typeface="Arial" panose="020B0604020202020204" pitchFamily="34" charset="0"/>
              </a:rPr>
              <a:t>de condensadores. En cada caso debemos encontrar la </a:t>
            </a:r>
            <a:r>
              <a:rPr lang="es-E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diferencia de potencial, V</a:t>
            </a:r>
            <a:r>
              <a:rPr lang="es-ES" sz="2000" b="0" i="0" u="none" strike="noStrike" baseline="0" dirty="0">
                <a:latin typeface="Arial" panose="020B0604020202020204" pitchFamily="34" charset="0"/>
              </a:rPr>
              <a:t>, entre las placas de dicho condensador.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2769829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F97A1E08-2B39-4BE1-AABE-F9225FEAD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2" y="8533"/>
            <a:ext cx="9575693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s-ES" sz="3600" dirty="0">
                <a:sym typeface="Symbol"/>
              </a:rPr>
              <a:t> 2. Condensadores en paralelo.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5DAB3F-E1A1-48C9-A14B-5B715AFE8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" t="9936" r="56356" b="16557"/>
          <a:stretch/>
        </p:blipFill>
        <p:spPr>
          <a:xfrm>
            <a:off x="308009" y="1703672"/>
            <a:ext cx="3955984" cy="46490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9A78EBA-E4FC-4B7A-B8A4-D9A543E2D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54" t="4762" r="5378" b="49277"/>
          <a:stretch/>
        </p:blipFill>
        <p:spPr>
          <a:xfrm>
            <a:off x="4798048" y="1296146"/>
            <a:ext cx="4620126" cy="29068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26C3ED6-0BB4-4DE1-B3A3-CFDDD29D1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49" t="54039" r="6983"/>
          <a:stretch/>
        </p:blipFill>
        <p:spPr>
          <a:xfrm>
            <a:off x="4798048" y="4108439"/>
            <a:ext cx="4370162" cy="274956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B691178-55D0-4034-8B06-BB55F664A96B}"/>
              </a:ext>
            </a:extLst>
          </p:cNvPr>
          <p:cNvSpPr txBox="1"/>
          <p:nvPr/>
        </p:nvSpPr>
        <p:spPr>
          <a:xfrm>
            <a:off x="170807" y="738431"/>
            <a:ext cx="118703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000" b="0" i="0" u="none" strike="noStrike" baseline="0" dirty="0">
                <a:latin typeface="Arial" panose="020B0604020202020204" pitchFamily="34" charset="0"/>
              </a:rPr>
              <a:t>Vamos a calcular la </a:t>
            </a:r>
            <a:r>
              <a:rPr lang="es-ES" sz="2000" b="1" dirty="0">
                <a:latin typeface="Arial" panose="020B0604020202020204" pitchFamily="34" charset="0"/>
              </a:rPr>
              <a:t>C</a:t>
            </a:r>
            <a:r>
              <a:rPr lang="es-ES" sz="2000" b="1" i="0" u="none" strike="noStrike" baseline="0" dirty="0">
                <a:latin typeface="Arial" panose="020B0604020202020204" pitchFamily="34" charset="0"/>
              </a:rPr>
              <a:t>apacidad</a:t>
            </a:r>
            <a:r>
              <a:rPr lang="es-ES" sz="2000" b="0" i="0" u="none" strike="noStrike" baseline="0" dirty="0">
                <a:latin typeface="Arial" panose="020B0604020202020204" pitchFamily="34" charset="0"/>
              </a:rPr>
              <a:t> para </a:t>
            </a:r>
            <a:r>
              <a:rPr lang="es-ES" sz="2000" b="1" i="0" u="none" strike="noStrike" baseline="0" dirty="0">
                <a:latin typeface="Arial" panose="020B0604020202020204" pitchFamily="34" charset="0"/>
              </a:rPr>
              <a:t>tres tipos </a:t>
            </a:r>
            <a:r>
              <a:rPr lang="es-ES" sz="2000" b="0" i="0" u="none" strike="noStrike" baseline="0" dirty="0">
                <a:latin typeface="Arial" panose="020B0604020202020204" pitchFamily="34" charset="0"/>
              </a:rPr>
              <a:t>de condensadores. En cada caso debemos encontrar la </a:t>
            </a:r>
            <a:r>
              <a:rPr lang="es-E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diferencia de potencial, V</a:t>
            </a:r>
            <a:r>
              <a:rPr lang="es-ES" sz="2000" b="0" i="0" u="none" strike="noStrike" baseline="0" dirty="0">
                <a:latin typeface="Arial" panose="020B0604020202020204" pitchFamily="34" charset="0"/>
              </a:rPr>
              <a:t>, entre las placas de dicho condensador.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168591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2694A94-51E3-442E-A1B7-AAE481FF2811}"/>
              </a:ext>
            </a:extLst>
          </p:cNvPr>
          <p:cNvSpPr txBox="1"/>
          <p:nvPr/>
        </p:nvSpPr>
        <p:spPr>
          <a:xfrm>
            <a:off x="353727" y="761763"/>
            <a:ext cx="1193773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</a:rPr>
              <a:t>7</a:t>
            </a:r>
            <a:r>
              <a:rPr lang="es-E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.-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Calcular de la capacidad de un condensador cilíndrico de radio interior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 3 cm, exterior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b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=5 cm. y longitud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=30 cm.</a:t>
            </a: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Supongamos ahora, dos condensadores idénticos que se conectan en paralelo, cargándose a una diferencia de potencial de 100 V, después de lo cual se aíslan de la batería. A continuación, se introduce en uno de los condensadores un dieléctrico (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=3) que llena completamente el espacio entre las placas. Calcular: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 carga de cada condensador antes y después de introducir el dieléctrico.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 diferencia de potencial después de introducir el dieléctrico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 energía de cada condensador antes y después de introducir el dieléctrico</a:t>
            </a:r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A3D040AB-49B7-4237-B6E8-B81D0840E0FC}"/>
              </a:ext>
            </a:extLst>
          </p:cNvPr>
          <p:cNvSpPr txBox="1">
            <a:spLocks/>
          </p:cNvSpPr>
          <p:nvPr/>
        </p:nvSpPr>
        <p:spPr>
          <a:xfrm>
            <a:off x="359941" y="58239"/>
            <a:ext cx="7059598" cy="3416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555555"/>
                </a:solidFill>
                <a:latin typeface="Open Sans"/>
              </a:rPr>
              <a:t>7</a:t>
            </a:r>
            <a:r>
              <a:rPr lang="es-ES" sz="1800" dirty="0">
                <a:solidFill>
                  <a:srgbClr val="555555"/>
                </a:solidFill>
                <a:latin typeface="Open Sans"/>
              </a:rPr>
              <a:t>. Condensadores cilíndricos en paralelo</a:t>
            </a:r>
            <a:endParaRPr lang="es-ES" sz="1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2BA9944-E4CF-4332-8796-15162B377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953" y="3263281"/>
            <a:ext cx="2225992" cy="23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A7E1A8-0819-42E5-813C-D66212174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782" r="44558"/>
          <a:stretch/>
        </p:blipFill>
        <p:spPr>
          <a:xfrm>
            <a:off x="3369267" y="5571782"/>
            <a:ext cx="5774595" cy="10489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F60961-55CD-49AE-8102-9424205D5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203"/>
          <a:stretch/>
        </p:blipFill>
        <p:spPr>
          <a:xfrm>
            <a:off x="201109" y="3708978"/>
            <a:ext cx="4960796" cy="17686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732D13-F5DE-47F5-8374-9B32CAC546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635" b="13601"/>
          <a:stretch/>
        </p:blipFill>
        <p:spPr>
          <a:xfrm>
            <a:off x="2393910" y="3598745"/>
            <a:ext cx="7127234" cy="18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625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504AC8-2E43-4352-A6F1-3680C0D9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666750"/>
            <a:ext cx="942022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013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5CB9F-633A-446C-B398-5714EF85D4CF}"/>
              </a:ext>
            </a:extLst>
          </p:cNvPr>
          <p:cNvSpPr txBox="1"/>
          <p:nvPr/>
        </p:nvSpPr>
        <p:spPr>
          <a:xfrm>
            <a:off x="289259" y="856120"/>
            <a:ext cx="109915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8.-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Sean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</a:t>
            </a:r>
            <a:r>
              <a:rPr lang="es-ES" b="0" i="0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=8 µF,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</a:t>
            </a:r>
            <a:r>
              <a:rPr lang="es-ES" b="0" i="0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=4 µF, y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</a:t>
            </a:r>
            <a:r>
              <a:rPr lang="es-ES" b="0" i="0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=3 µF. Calcula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Las cargas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</a:t>
            </a:r>
            <a:r>
              <a:rPr lang="es-ES" b="0" i="0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</a:t>
            </a:r>
            <a:r>
              <a:rPr lang="es-ES" b="0" i="0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y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</a:t>
            </a:r>
            <a:r>
              <a:rPr lang="es-ES" b="0" i="0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de cada condensador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 diferencia de potencial entre sus placas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 energía almacenada en cada condensador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81BBC3B-8917-4FB7-B6BB-5B51D026D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13" y="724221"/>
            <a:ext cx="3761090" cy="176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id="{69B98526-C4B6-42AD-8D08-01DD0EDA7EC0}"/>
              </a:ext>
            </a:extLst>
          </p:cNvPr>
          <p:cNvSpPr txBox="1">
            <a:spLocks/>
          </p:cNvSpPr>
          <p:nvPr/>
        </p:nvSpPr>
        <p:spPr>
          <a:xfrm>
            <a:off x="359941" y="58239"/>
            <a:ext cx="7059598" cy="3416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555555"/>
                </a:solidFill>
                <a:latin typeface="Open Sans"/>
              </a:rPr>
              <a:t>8</a:t>
            </a:r>
            <a:r>
              <a:rPr lang="es-ES" sz="1800" dirty="0">
                <a:solidFill>
                  <a:srgbClr val="555555"/>
                </a:solidFill>
                <a:latin typeface="Open Sans"/>
              </a:rPr>
              <a:t>. Condensadores en serie &amp; paralelo</a:t>
            </a:r>
            <a:endParaRPr lang="es-ES" sz="18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1BA9C55-3E23-48E5-9D19-8CA2CCE97B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733" b="72636"/>
          <a:stretch/>
        </p:blipFill>
        <p:spPr>
          <a:xfrm>
            <a:off x="2549457" y="3429000"/>
            <a:ext cx="5941838" cy="176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100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DCB38B-6BCB-43E9-AB0B-6EA23313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42" y="547804"/>
            <a:ext cx="9003231" cy="6172601"/>
          </a:xfrm>
          <a:prstGeom prst="rect">
            <a:avLst/>
          </a:prstGeom>
        </p:spPr>
      </p:pic>
      <p:sp>
        <p:nvSpPr>
          <p:cNvPr id="4" name="Título 5">
            <a:extLst>
              <a:ext uri="{FF2B5EF4-FFF2-40B4-BE49-F238E27FC236}">
                <a16:creationId xmlns:a16="http://schemas.microsoft.com/office/drawing/2014/main" id="{BC284962-16E9-4039-8AFC-192F0DD1BDD5}"/>
              </a:ext>
            </a:extLst>
          </p:cNvPr>
          <p:cNvSpPr txBox="1">
            <a:spLocks/>
          </p:cNvSpPr>
          <p:nvPr/>
        </p:nvSpPr>
        <p:spPr>
          <a:xfrm>
            <a:off x="359941" y="58239"/>
            <a:ext cx="7059598" cy="3416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555555"/>
                </a:solidFill>
                <a:latin typeface="Open Sans"/>
              </a:rPr>
              <a:t>8</a:t>
            </a:r>
            <a:r>
              <a:rPr lang="es-ES" sz="1800" dirty="0">
                <a:solidFill>
                  <a:srgbClr val="555555"/>
                </a:solidFill>
                <a:latin typeface="Open Sans"/>
              </a:rPr>
              <a:t>. Condensadores en serie &amp; paralelo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80245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2" y="171893"/>
            <a:ext cx="7381875" cy="3651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3.1. Conductor bajo un campo E.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8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98B5C2-A438-4276-AEBA-0E5E4ED6E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7898" r="2453" b="3703"/>
          <a:stretch/>
        </p:blipFill>
        <p:spPr>
          <a:xfrm>
            <a:off x="2016125" y="1181100"/>
            <a:ext cx="87090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365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5F88E35-60E3-400C-95E4-F9ED1E8D4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577" y="533400"/>
            <a:ext cx="8162925" cy="5791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54B155B-D407-4FF0-8A25-39CF5A03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200247" cy="149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CCEC4B3-07D3-4BF5-B29B-9F484CA658CB}"/>
              </a:ext>
            </a:extLst>
          </p:cNvPr>
          <p:cNvSpPr txBox="1">
            <a:spLocks/>
          </p:cNvSpPr>
          <p:nvPr/>
        </p:nvSpPr>
        <p:spPr>
          <a:xfrm>
            <a:off x="359941" y="58239"/>
            <a:ext cx="7059598" cy="3416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555555"/>
                </a:solidFill>
                <a:latin typeface="Open Sans"/>
              </a:rPr>
              <a:t>8</a:t>
            </a:r>
            <a:r>
              <a:rPr lang="es-ES" sz="1800" dirty="0">
                <a:solidFill>
                  <a:srgbClr val="555555"/>
                </a:solidFill>
                <a:latin typeface="Open Sans"/>
              </a:rPr>
              <a:t>. Condensadores en serie &amp; paralelo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7713190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66F8175-FD22-457B-B364-680912CE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196" y="590480"/>
            <a:ext cx="4068666" cy="222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92BD9B2-62A6-404B-90C6-E61C0BA3E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115" y="1486098"/>
            <a:ext cx="6302651" cy="4223561"/>
          </a:xfrm>
          <a:prstGeom prst="rect">
            <a:avLst/>
          </a:prstGeom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id="{DB094B4F-B4D4-4FD0-A771-D0D6CBF98C82}"/>
              </a:ext>
            </a:extLst>
          </p:cNvPr>
          <p:cNvSpPr txBox="1">
            <a:spLocks/>
          </p:cNvSpPr>
          <p:nvPr/>
        </p:nvSpPr>
        <p:spPr>
          <a:xfrm>
            <a:off x="359941" y="58238"/>
            <a:ext cx="2874147" cy="3416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555555"/>
                </a:solidFill>
                <a:latin typeface="Open Sans"/>
              </a:rPr>
              <a:t>8</a:t>
            </a:r>
            <a:r>
              <a:rPr lang="es-ES" sz="1800" dirty="0">
                <a:solidFill>
                  <a:srgbClr val="555555"/>
                </a:solidFill>
                <a:latin typeface="Open Sans"/>
              </a:rPr>
              <a:t>. Capacidad equivalente</a:t>
            </a:r>
            <a:endParaRPr lang="es-ES" sz="1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D57FF7-6921-4B7D-BCA1-4E3A9FEE6003}"/>
              </a:ext>
            </a:extLst>
          </p:cNvPr>
          <p:cNvSpPr txBox="1"/>
          <p:nvPr/>
        </p:nvSpPr>
        <p:spPr>
          <a:xfrm>
            <a:off x="270559" y="725386"/>
            <a:ext cx="786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7. Calcular la Capacidad equivalente del sistema de la figura.</a:t>
            </a:r>
          </a:p>
        </p:txBody>
      </p:sp>
    </p:spTree>
    <p:extLst>
      <p:ext uri="{BB962C8B-B14F-4D97-AF65-F5344CB8AC3E}">
        <p14:creationId xmlns:p14="http://schemas.microsoft.com/office/powerpoint/2010/main" val="42523277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77F9EB9-9198-4FF4-80A6-829546BBE3ED}"/>
              </a:ext>
            </a:extLst>
          </p:cNvPr>
          <p:cNvSpPr txBox="1"/>
          <p:nvPr/>
        </p:nvSpPr>
        <p:spPr>
          <a:xfrm>
            <a:off x="344103" y="454205"/>
            <a:ext cx="115334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9.-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 la figura se representan cuatro condensadores 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</a:t>
            </a:r>
            <a:r>
              <a:rPr lang="es-ES" b="0" i="1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C</a:t>
            </a:r>
            <a:r>
              <a:rPr lang="es-ES" b="0" i="1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C</a:t>
            </a:r>
            <a:r>
              <a:rPr lang="es-ES" b="0" i="1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C</a:t>
            </a:r>
            <a:r>
              <a:rPr lang="es-ES" b="0" i="1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de idéntica forma y dimensiones. El primero tiene por dieléctrico el aire (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=1), el segundo parafina (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=2.3), el tercero azufre (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=3) y el cuarto mica (</a:t>
            </a:r>
            <a:r>
              <a:rPr lang="es-E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=5), respectivamente. Calcular: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 diferencia de potencial entre las armaduras de cada uno de los condensadores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 carga de cada condensador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 capacidad equivalente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 energía del conjunto</a:t>
            </a: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Dato C</a:t>
            </a:r>
            <a:r>
              <a:rPr lang="es-ES" b="0" i="0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=10</a:t>
            </a:r>
            <a:r>
              <a:rPr lang="es-ES" b="0" i="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-9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55AD3BB-FF6E-4C9D-A05C-1F4B0A071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45" b="60527"/>
          <a:stretch/>
        </p:blipFill>
        <p:spPr>
          <a:xfrm>
            <a:off x="344103" y="3066700"/>
            <a:ext cx="3503300" cy="2506327"/>
          </a:xfrm>
          <a:prstGeom prst="rect">
            <a:avLst/>
          </a:prstGeom>
        </p:spPr>
      </p:pic>
      <p:sp>
        <p:nvSpPr>
          <p:cNvPr id="7" name="Título 5">
            <a:extLst>
              <a:ext uri="{FF2B5EF4-FFF2-40B4-BE49-F238E27FC236}">
                <a16:creationId xmlns:a16="http://schemas.microsoft.com/office/drawing/2014/main" id="{A615D2FB-C55B-4C17-902A-E5625ADD96D7}"/>
              </a:ext>
            </a:extLst>
          </p:cNvPr>
          <p:cNvSpPr txBox="1">
            <a:spLocks/>
          </p:cNvSpPr>
          <p:nvPr/>
        </p:nvSpPr>
        <p:spPr>
          <a:xfrm>
            <a:off x="0" y="58725"/>
            <a:ext cx="7677154" cy="3416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555555"/>
                </a:solidFill>
                <a:latin typeface="Open Sans"/>
              </a:rPr>
              <a:t>9</a:t>
            </a:r>
            <a:r>
              <a:rPr lang="es-ES" sz="1800" dirty="0">
                <a:solidFill>
                  <a:srgbClr val="555555"/>
                </a:solidFill>
                <a:latin typeface="Open Sans"/>
              </a:rPr>
              <a:t>. Combinación de condensadores con dieléctricos. Cálculo de V, C, q y E. </a:t>
            </a:r>
            <a:endParaRPr lang="es-ES" sz="1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C79E4F-0CF7-4A63-BCFB-CB36B067B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11"/>
          <a:stretch/>
        </p:blipFill>
        <p:spPr>
          <a:xfrm>
            <a:off x="3994834" y="2748898"/>
            <a:ext cx="7991475" cy="39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027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3E45DDD-F9B8-42FD-95FB-AAEF6F8B9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310" b="43783"/>
          <a:stretch/>
        </p:blipFill>
        <p:spPr>
          <a:xfrm>
            <a:off x="113883" y="697831"/>
            <a:ext cx="4121233" cy="30752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DF73E8-A9CD-4D4E-857D-94DA26E6C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17" r="7812"/>
          <a:stretch/>
        </p:blipFill>
        <p:spPr>
          <a:xfrm>
            <a:off x="4409010" y="697831"/>
            <a:ext cx="7206837" cy="3075270"/>
          </a:xfrm>
          <a:prstGeom prst="rect">
            <a:avLst/>
          </a:prstGeom>
        </p:spPr>
      </p:pic>
      <p:sp>
        <p:nvSpPr>
          <p:cNvPr id="7" name="Título 5">
            <a:extLst>
              <a:ext uri="{FF2B5EF4-FFF2-40B4-BE49-F238E27FC236}">
                <a16:creationId xmlns:a16="http://schemas.microsoft.com/office/drawing/2014/main" id="{6618ED5D-5396-4DE1-9DDB-0739D5D510D5}"/>
              </a:ext>
            </a:extLst>
          </p:cNvPr>
          <p:cNvSpPr txBox="1">
            <a:spLocks/>
          </p:cNvSpPr>
          <p:nvPr/>
        </p:nvSpPr>
        <p:spPr>
          <a:xfrm>
            <a:off x="0" y="132380"/>
            <a:ext cx="7677154" cy="3416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555555"/>
                </a:solidFill>
                <a:latin typeface="Open Sans"/>
              </a:rPr>
              <a:t>9</a:t>
            </a:r>
            <a:r>
              <a:rPr lang="es-ES" sz="1800" dirty="0">
                <a:solidFill>
                  <a:srgbClr val="555555"/>
                </a:solidFill>
                <a:latin typeface="Open Sans"/>
              </a:rPr>
              <a:t>. Combinación de condensadores con dieléctricos. Cálculo de V, C, q y E. </a:t>
            </a:r>
            <a:endParaRPr lang="es-ES" sz="1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4EBF73-ECA6-4071-A938-1EE4E041F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048"/>
          <a:stretch/>
        </p:blipFill>
        <p:spPr>
          <a:xfrm>
            <a:off x="1494372" y="4300939"/>
            <a:ext cx="8751407" cy="164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754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9FAC0BB-4DDE-420B-8E2E-5D2CC9939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64"/>
          <a:stretch/>
        </p:blipFill>
        <p:spPr>
          <a:xfrm>
            <a:off x="4043362" y="1093653"/>
            <a:ext cx="8086725" cy="4097103"/>
          </a:xfrm>
          <a:prstGeom prst="rect">
            <a:avLst/>
          </a:prstGeom>
        </p:spPr>
      </p:pic>
      <p:sp>
        <p:nvSpPr>
          <p:cNvPr id="5" name="Título 5">
            <a:extLst>
              <a:ext uri="{FF2B5EF4-FFF2-40B4-BE49-F238E27FC236}">
                <a16:creationId xmlns:a16="http://schemas.microsoft.com/office/drawing/2014/main" id="{D5E68B6C-B47E-4FEB-BD80-7C38430F34D7}"/>
              </a:ext>
            </a:extLst>
          </p:cNvPr>
          <p:cNvSpPr txBox="1">
            <a:spLocks/>
          </p:cNvSpPr>
          <p:nvPr/>
        </p:nvSpPr>
        <p:spPr>
          <a:xfrm>
            <a:off x="0" y="132380"/>
            <a:ext cx="7677154" cy="3416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555555"/>
                </a:solidFill>
                <a:latin typeface="Open Sans"/>
              </a:rPr>
              <a:t>9</a:t>
            </a:r>
            <a:r>
              <a:rPr lang="es-ES" sz="1800" dirty="0">
                <a:solidFill>
                  <a:srgbClr val="555555"/>
                </a:solidFill>
                <a:latin typeface="Open Sans"/>
              </a:rPr>
              <a:t>. Combinación de condensadores con dieléctricos. Cálculo de V, C, q y E. </a:t>
            </a:r>
            <a:endParaRPr lang="es-ES" sz="1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32B25D-C612-4485-B5D4-6C8575337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11" r="33411" b="17251"/>
          <a:stretch/>
        </p:blipFill>
        <p:spPr>
          <a:xfrm>
            <a:off x="191461" y="1653992"/>
            <a:ext cx="3717930" cy="19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87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40024" y="980729"/>
            <a:ext cx="89644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En un condensador, la carga </a:t>
            </a:r>
            <a:r>
              <a:rPr lang="es-ES" sz="2200" i="1" dirty="0">
                <a:solidFill>
                  <a:srgbClr val="000099"/>
                </a:solidFill>
              </a:rPr>
              <a:t>Q</a:t>
            </a:r>
            <a:r>
              <a:rPr lang="es-ES" sz="2200" dirty="0">
                <a:solidFill>
                  <a:srgbClr val="000099"/>
                </a:solidFill>
              </a:rPr>
              <a:t> que se almacena es </a:t>
            </a:r>
            <a:r>
              <a:rPr lang="es-ES" sz="2200" dirty="0">
                <a:solidFill>
                  <a:srgbClr val="FF0000"/>
                </a:solidFill>
              </a:rPr>
              <a:t>proporcional</a:t>
            </a:r>
            <a:r>
              <a:rPr lang="es-ES" sz="2200" dirty="0">
                <a:solidFill>
                  <a:srgbClr val="000099"/>
                </a:solidFill>
              </a:rPr>
              <a:t> al potencial </a:t>
            </a:r>
            <a:r>
              <a:rPr lang="es-ES" sz="2200" i="1" dirty="0">
                <a:solidFill>
                  <a:srgbClr val="000099"/>
                </a:solidFill>
              </a:rPr>
              <a:t>V</a:t>
            </a:r>
            <a:r>
              <a:rPr lang="es-ES" sz="2200" dirty="0">
                <a:solidFill>
                  <a:srgbClr val="000099"/>
                </a:solidFill>
              </a:rPr>
              <a:t> aplicado. Se define la </a:t>
            </a:r>
            <a:r>
              <a:rPr lang="es-ES" sz="2200" b="1" dirty="0">
                <a:solidFill>
                  <a:srgbClr val="FF0000"/>
                </a:solidFill>
              </a:rPr>
              <a:t>capacidad</a:t>
            </a:r>
            <a:r>
              <a:rPr lang="es-ES" sz="2200" dirty="0">
                <a:solidFill>
                  <a:srgbClr val="000099"/>
                </a:solidFill>
              </a:rPr>
              <a:t> de un condensador como: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i="1" dirty="0">
              <a:solidFill>
                <a:srgbClr val="000099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dirty="0">
              <a:solidFill>
                <a:srgbClr val="000099"/>
              </a:solidFill>
            </a:endParaRPr>
          </a:p>
        </p:txBody>
      </p:sp>
      <p:graphicFrame>
        <p:nvGraphicFramePr>
          <p:cNvPr id="386054" name="Object 6"/>
          <p:cNvGraphicFramePr>
            <a:graphicFrameLocks noChangeAspect="1"/>
          </p:cNvGraphicFramePr>
          <p:nvPr/>
        </p:nvGraphicFramePr>
        <p:xfrm>
          <a:off x="5018014" y="1803020"/>
          <a:ext cx="2446139" cy="140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3" imgW="588240" imgH="384840" progId="opendocument.MathDocument.1">
                  <p:embed/>
                </p:oleObj>
              </mc:Choice>
              <mc:Fallback>
                <p:oleObj name="OpenOffice.org" r:id="rId3" imgW="588240" imgH="384840" progId="opendocument.MathDocument.1">
                  <p:embed/>
                  <p:pic>
                    <p:nvPicPr>
                      <p:cNvPr id="386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14" y="1803020"/>
                        <a:ext cx="2446139" cy="140995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775520" y="116192"/>
            <a:ext cx="8568952" cy="648512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3600" dirty="0">
                <a:solidFill>
                  <a:srgbClr val="FFFF66"/>
                </a:solidFill>
              </a:rPr>
              <a:t>Resumen: Concepto de capacidad</a:t>
            </a:r>
            <a:endParaRPr lang="es-ES" sz="3600" i="1" dirty="0">
              <a:solidFill>
                <a:srgbClr val="FFFF66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40024" y="3356993"/>
            <a:ext cx="89644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b="1" dirty="0">
                <a:solidFill>
                  <a:srgbClr val="FF0000"/>
                </a:solidFill>
              </a:rPr>
              <a:t>Ejemplos</a:t>
            </a:r>
            <a:r>
              <a:rPr lang="es-ES" sz="2200" dirty="0">
                <a:solidFill>
                  <a:srgbClr val="000099"/>
                </a:solidFill>
              </a:rPr>
              <a:t> más simples: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Condensador plano-paralelo: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		(¡</a:t>
            </a:r>
            <a:r>
              <a:rPr lang="es-ES" sz="2200" dirty="0">
                <a:solidFill>
                  <a:srgbClr val="FF0000"/>
                </a:solidFill>
              </a:rPr>
              <a:t>IMPORTANTE</a:t>
            </a:r>
            <a:r>
              <a:rPr lang="es-ES" sz="2200" dirty="0">
                <a:solidFill>
                  <a:srgbClr val="000099"/>
                </a:solidFill>
              </a:rPr>
              <a:t>!)</a:t>
            </a:r>
          </a:p>
          <a:p>
            <a:pPr lvl="2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 lvl="2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 lvl="8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Esfera cargada:</a:t>
            </a: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5861720" y="3644901"/>
          <a:ext cx="232251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5" imgW="731160" imgH="415800" progId="opendocument.MathDocument.1">
                  <p:embed/>
                </p:oleObj>
              </mc:Choice>
              <mc:Fallback>
                <p:oleObj name="OpenOffice.org" r:id="rId5" imgW="731160" imgH="415800" progId="opendocument.MathDocument.1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720" y="3644901"/>
                        <a:ext cx="2322513" cy="1165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333" name="Object 5"/>
          <p:cNvGraphicFramePr>
            <a:graphicFrameLocks noChangeAspect="1"/>
          </p:cNvGraphicFramePr>
          <p:nvPr/>
        </p:nvGraphicFramePr>
        <p:xfrm>
          <a:off x="5159897" y="5517233"/>
          <a:ext cx="29892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7" imgW="910080" imgH="212040" progId="opendocument.MathDocument.1">
                  <p:embed/>
                </p:oleObj>
              </mc:Choice>
              <mc:Fallback>
                <p:oleObj name="OpenOffice.org" r:id="rId7" imgW="910080" imgH="212040" progId="opendocument.MathDocument.1">
                  <p:embed/>
                  <p:pic>
                    <p:nvPicPr>
                      <p:cNvPr id="4833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897" y="5517233"/>
                        <a:ext cx="2989263" cy="8366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7" descr="E:\Capítulos\ch24\figure-24-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28474" y="3645024"/>
            <a:ext cx="1843990" cy="1080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" name="Picture 6" descr="E:\Capítulos\ch23\figure-23-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96562" y="5301208"/>
            <a:ext cx="1331886" cy="12241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775520" y="116192"/>
            <a:ext cx="8568952" cy="648512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3600" dirty="0">
                <a:solidFill>
                  <a:srgbClr val="FFFF66"/>
                </a:solidFill>
              </a:rPr>
              <a:t>Resumen: </a:t>
            </a:r>
            <a:r>
              <a:rPr lang="es-ES" sz="3600">
                <a:solidFill>
                  <a:srgbClr val="FFFF66"/>
                </a:solidFill>
              </a:rPr>
              <a:t>Ejemplos realistas</a:t>
            </a:r>
            <a:endParaRPr lang="es-ES" sz="3600" i="1" dirty="0">
              <a:solidFill>
                <a:srgbClr val="FFFF66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40024" y="836712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b="1" dirty="0">
                <a:solidFill>
                  <a:srgbClr val="FF0000"/>
                </a:solidFill>
              </a:rPr>
              <a:t>Ejemplos</a:t>
            </a:r>
            <a:r>
              <a:rPr lang="es-ES" sz="2200" dirty="0">
                <a:solidFill>
                  <a:srgbClr val="000099"/>
                </a:solidFill>
              </a:rPr>
              <a:t> más realistas: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Condensador plano-paralelo: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		</a:t>
            </a:r>
          </a:p>
          <a:p>
            <a:pPr lvl="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Condensador esférico: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dirty="0">
                <a:solidFill>
                  <a:srgbClr val="000099"/>
                </a:solidFill>
              </a:rPr>
              <a:t> Condensador cilíndrico:</a:t>
            </a: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5861720" y="1399680"/>
          <a:ext cx="232251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3" imgW="731160" imgH="415800" progId="opendocument.MathDocument.1">
                  <p:embed/>
                </p:oleObj>
              </mc:Choice>
              <mc:Fallback>
                <p:oleObj name="OpenOffice.org" r:id="rId3" imgW="731160" imgH="415800" progId="opendocument.MathDocument.1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720" y="1399680"/>
                        <a:ext cx="2322513" cy="1165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7" descr="E:\Capítulos\ch24\figure-24-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0256" y="1412776"/>
            <a:ext cx="1843990" cy="1080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639617" y="3116882"/>
          <a:ext cx="4424363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6" imgW="1249920" imgH="446760" progId="opendocument.MathDocument.1">
                  <p:embed/>
                </p:oleObj>
              </mc:Choice>
              <mc:Fallback>
                <p:oleObj name="OpenOffice.org" r:id="rId6" imgW="1249920" imgH="446760" progId="opendocument.MathDocument.1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7" y="3116882"/>
                        <a:ext cx="4424363" cy="1392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8" descr="http://www.farraguttn.com/science/milligan/APPhys/ARCExmp_files/image00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3312" y="2996952"/>
            <a:ext cx="1665136" cy="16561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2870201" y="5141913"/>
          <a:ext cx="38322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penOffice.org" r:id="rId9" imgW="1141920" imgH="469440" progId="opendocument.MathDocument.1">
                  <p:embed/>
                </p:oleObj>
              </mc:Choice>
              <mc:Fallback>
                <p:oleObj name="OpenOffice.org" r:id="rId9" imgW="1141920" imgH="469440" progId="opendocument.MathDocument.1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1" y="5141913"/>
                        <a:ext cx="3832225" cy="1600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5" descr="E:\Capítulos\ch24\figure-24-0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69412" y="5325280"/>
            <a:ext cx="1875061" cy="1344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" name="Picture 7" descr="E:\Capítulos\ch24\figure-24-03.jpg">
            <a:extLst>
              <a:ext uri="{FF2B5EF4-FFF2-40B4-BE49-F238E27FC236}">
                <a16:creationId xmlns:a16="http://schemas.microsoft.com/office/drawing/2014/main" id="{E1BC13E3-5B87-4FDC-B218-889C952DF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2656" y="1565176"/>
            <a:ext cx="1843990" cy="1080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2" y="171893"/>
            <a:ext cx="7381875" cy="3651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3.1. Conductor bajo un campo E.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9</a:t>
            </a:fld>
            <a:endParaRPr lang="es-ES"/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572BC8C7-CBF4-4494-B2FB-5ACC94377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04" y="836770"/>
            <a:ext cx="8207896" cy="648512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3600" dirty="0">
                <a:solidFill>
                  <a:srgbClr val="000099"/>
                </a:solidFill>
              </a:rPr>
              <a:t>Aplicación: jaula de </a:t>
            </a:r>
            <a:r>
              <a:rPr lang="es-ES" sz="3600" dirty="0" err="1">
                <a:solidFill>
                  <a:srgbClr val="000099"/>
                </a:solidFill>
              </a:rPr>
              <a:t>Faraday</a:t>
            </a:r>
            <a:endParaRPr lang="es-ES" sz="3600" b="1" i="1" baseline="-25000" dirty="0">
              <a:solidFill>
                <a:srgbClr val="000099"/>
              </a:solidFill>
            </a:endParaRPr>
          </a:p>
        </p:txBody>
      </p:sp>
      <p:sp>
        <p:nvSpPr>
          <p:cNvPr id="8" name="6 Rectángulo">
            <a:extLst>
              <a:ext uri="{FF2B5EF4-FFF2-40B4-BE49-F238E27FC236}">
                <a16:creationId xmlns:a16="http://schemas.microsoft.com/office/drawing/2014/main" id="{54DFBFD6-F0AC-404C-8E83-382AD7BBE219}"/>
              </a:ext>
            </a:extLst>
          </p:cNvPr>
          <p:cNvSpPr/>
          <p:nvPr/>
        </p:nvSpPr>
        <p:spPr>
          <a:xfrm>
            <a:off x="526604" y="1634979"/>
            <a:ext cx="8712968" cy="1538883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b="1" dirty="0">
                <a:solidFill>
                  <a:srgbClr val="FF0000"/>
                </a:solidFill>
              </a:rPr>
              <a:t>En el interior de un conductor  </a:t>
            </a:r>
            <a:r>
              <a:rPr lang="es-ES" sz="2200" b="1" i="1" dirty="0">
                <a:solidFill>
                  <a:srgbClr val="FF0000"/>
                </a:solidFill>
              </a:rPr>
              <a:t>E</a:t>
            </a:r>
            <a:r>
              <a:rPr lang="es-ES" sz="2200" dirty="0">
                <a:solidFill>
                  <a:srgbClr val="FF0000"/>
                </a:solidFill>
              </a:rPr>
              <a:t> = 0 y </a:t>
            </a:r>
            <a:r>
              <a:rPr lang="es-ES" sz="2200" i="1" dirty="0">
                <a:solidFill>
                  <a:srgbClr val="FF0000"/>
                </a:solidFill>
              </a:rPr>
              <a:t>V</a:t>
            </a:r>
            <a:r>
              <a:rPr lang="es-ES" sz="2200" dirty="0">
                <a:solidFill>
                  <a:srgbClr val="FF0000"/>
                </a:solidFill>
              </a:rPr>
              <a:t> = cte.</a:t>
            </a:r>
          </a:p>
          <a:p>
            <a:pPr lvl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400" dirty="0">
                <a:solidFill>
                  <a:srgbClr val="000099"/>
                </a:solidFill>
              </a:rPr>
              <a:t>Se utiliza este efecto para proteger equipos, señales eléctricas o personas de campos externos (jaula de Faraday) mediante una caja o malla metálica (conectada a tierra). </a:t>
            </a:r>
          </a:p>
        </p:txBody>
      </p:sp>
      <p:pic>
        <p:nvPicPr>
          <p:cNvPr id="9" name="Picture 2" descr="http://4.bp.blogspot.com/_Sj_ZQzLQVBI/TA-g254PP9I/AAAAAAAAAVs/eO-gr8Jx3bY/s400/jaulafaradayvk9.jpg">
            <a:extLst>
              <a:ext uri="{FF2B5EF4-FFF2-40B4-BE49-F238E27FC236}">
                <a16:creationId xmlns:a16="http://schemas.microsoft.com/office/drawing/2014/main" id="{DFBA3FC6-5E9D-4D35-AE92-788020A8E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3380952"/>
            <a:ext cx="3810000" cy="3000376"/>
          </a:xfrm>
          <a:prstGeom prst="rect">
            <a:avLst/>
          </a:prstGeom>
          <a:noFill/>
        </p:spPr>
      </p:pic>
      <p:pic>
        <p:nvPicPr>
          <p:cNvPr id="10" name="Picture 6" descr="http://www.codejobs.biz/www/lib/files/images/ed51287f195511f.jpg">
            <a:extLst>
              <a:ext uri="{FF2B5EF4-FFF2-40B4-BE49-F238E27FC236}">
                <a16:creationId xmlns:a16="http://schemas.microsoft.com/office/drawing/2014/main" id="{2CB651A6-75F3-41E1-9162-4E8082761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1294" y="3135982"/>
            <a:ext cx="1589162" cy="15891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8" descr="http://upload.wikimedia.org/wikipedia/commons/b/b9/BNC_connector_50_ohm_male.jpg">
            <a:extLst>
              <a:ext uri="{FF2B5EF4-FFF2-40B4-BE49-F238E27FC236}">
                <a16:creationId xmlns:a16="http://schemas.microsoft.com/office/drawing/2014/main" id="{D10D2A05-5136-4D43-998B-881B90951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6280" y="4869160"/>
            <a:ext cx="1584176" cy="12827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16 Rectángulo">
            <a:extLst>
              <a:ext uri="{FF2B5EF4-FFF2-40B4-BE49-F238E27FC236}">
                <a16:creationId xmlns:a16="http://schemas.microsoft.com/office/drawing/2014/main" id="{28050347-4D00-41BF-A585-21281AD7C7D7}"/>
              </a:ext>
            </a:extLst>
          </p:cNvPr>
          <p:cNvSpPr/>
          <p:nvPr/>
        </p:nvSpPr>
        <p:spPr>
          <a:xfrm>
            <a:off x="8544273" y="6165305"/>
            <a:ext cx="1613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99"/>
                </a:solidFill>
              </a:rPr>
              <a:t>Cable coaxial y </a:t>
            </a:r>
          </a:p>
          <a:p>
            <a:r>
              <a:rPr lang="es-ES" dirty="0">
                <a:solidFill>
                  <a:srgbClr val="000099"/>
                </a:solidFill>
              </a:rPr>
              <a:t>conector BNC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8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72B40AB6E58640B2077F5E5D0A9572" ma:contentTypeVersion="3" ma:contentTypeDescription="Crear nuevo documento." ma:contentTypeScope="" ma:versionID="b1e63ae82e8f1266b9c5a7944c1c81f5">
  <xsd:schema xmlns:xsd="http://www.w3.org/2001/XMLSchema" xmlns:xs="http://www.w3.org/2001/XMLSchema" xmlns:p="http://schemas.microsoft.com/office/2006/metadata/properties" xmlns:ns2="7333d6ba-11cc-4c24-9df8-85e4a3ab94fe" targetNamespace="http://schemas.microsoft.com/office/2006/metadata/properties" ma:root="true" ma:fieldsID="bc9817eb43e8c51667afa9080207a540" ns2:_="">
    <xsd:import namespace="7333d6ba-11cc-4c24-9df8-85e4a3ab94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3d6ba-11cc-4c24-9df8-85e4a3ab9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54C86D-3D68-4218-A108-88F1CEE36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8BBD8-2991-4527-8A6B-5F148F44B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33d6ba-11cc-4c24-9df8-85e4a3ab94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12A327-85FE-47CB-BBBD-AC9D19A175E9}">
  <ds:schemaRefs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333d6ba-11cc-4c24-9df8-85e4a3ab94f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24153</TotalTime>
  <Words>4055</Words>
  <Application>Microsoft Office PowerPoint</Application>
  <PresentationFormat>Panorámica</PresentationFormat>
  <Paragraphs>445</Paragraphs>
  <Slides>86</Slides>
  <Notes>20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86</vt:i4>
      </vt:variant>
    </vt:vector>
  </HeadingPairs>
  <TitlesOfParts>
    <vt:vector size="97" baseType="lpstr">
      <vt:lpstr>Arial</vt:lpstr>
      <vt:lpstr>Calibri</vt:lpstr>
      <vt:lpstr>Calibri Light</vt:lpstr>
      <vt:lpstr>Matura MT Script Capitals</vt:lpstr>
      <vt:lpstr>MJXc-TeX-main-R</vt:lpstr>
      <vt:lpstr>MJXc-TeX-math-I</vt:lpstr>
      <vt:lpstr>Open Sans</vt:lpstr>
      <vt:lpstr>Symbol</vt:lpstr>
      <vt:lpstr>Verdana</vt:lpstr>
      <vt:lpstr>Tema de Office</vt:lpstr>
      <vt:lpstr>OpenOffice.org</vt:lpstr>
      <vt:lpstr>3. CAMPO ELECTROSTÁTICO EN MEDIOS MATERIALES</vt:lpstr>
      <vt:lpstr>3.1. Conductores y aislantes.</vt:lpstr>
      <vt:lpstr>3.1. Conductores y aislantes.</vt:lpstr>
      <vt:lpstr>Conductores y aislantes.</vt:lpstr>
      <vt:lpstr>3.1. Conductor bajo un campo E.</vt:lpstr>
      <vt:lpstr>3.1. Conductor bajo un campo E.</vt:lpstr>
      <vt:lpstr>3.1. Conductor bajo un campo E.</vt:lpstr>
      <vt:lpstr>3.1. Conductor bajo un campo E.</vt:lpstr>
      <vt:lpstr>3.1. Conductor bajo un campo E.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3.1. Aislantes bajo un campo E</vt:lpstr>
      <vt:lpstr>3.1. Aislantes bajo un campo E</vt:lpstr>
      <vt:lpstr>3.1. Aislantes bajo un campo E</vt:lpstr>
      <vt:lpstr>3.1. Aislantes bajo un campo 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3.2. Capacidad y condensadores.</vt:lpstr>
      <vt:lpstr>3.2. Capacidad y condensadores. Introducción</vt:lpstr>
      <vt:lpstr>3.2. Capacidad y condensadores.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3.2. Capacidad y condensadores. Tipos de Condensadores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3.2. Capacidad y condensadores.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3.3. Asociación de condensadores en serie y en paralelo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cristina.gomez@uam.es</dc:creator>
  <cp:lastModifiedBy>pilar.segovia@uam.es</cp:lastModifiedBy>
  <cp:revision>101</cp:revision>
  <dcterms:created xsi:type="dcterms:W3CDTF">2021-02-02T12:26:36Z</dcterms:created>
  <dcterms:modified xsi:type="dcterms:W3CDTF">2021-03-10T15:27:36Z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0x010100E072B40AB6E58640B2077F5E5D0A9572</vt:lpwstr>
  </property>
</Properties>
</file>